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9144000"/>
  <p:notesSz cx="9144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786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260" y="2691206"/>
            <a:ext cx="7107478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5919" y="1454911"/>
            <a:ext cx="5852160" cy="325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9335" y="358266"/>
            <a:ext cx="5834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5525" marR="5080" indent="-10134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Муниципальный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отдел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образованию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администрации 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Таловского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района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4228" y="4915280"/>
            <a:ext cx="44469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Руководитель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отдела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образованию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Иевлев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Г.В.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73736"/>
            <a:ext cx="742188" cy="93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9148" y="6509105"/>
            <a:ext cx="1460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Таловая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2018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051" y="2212848"/>
            <a:ext cx="8343900" cy="172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Диагностика </a:t>
            </a:r>
            <a:r>
              <a:rPr spc="-15" dirty="0"/>
              <a:t>эффективности </a:t>
            </a:r>
            <a:r>
              <a:rPr dirty="0"/>
              <a:t>и</a:t>
            </a:r>
            <a:r>
              <a:rPr spc="90" dirty="0"/>
              <a:t> </a:t>
            </a:r>
            <a:r>
              <a:rPr spc="-25" dirty="0"/>
              <a:t>качества</a:t>
            </a:r>
          </a:p>
          <a:p>
            <a:pPr marL="28575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образования: </a:t>
            </a:r>
            <a:r>
              <a:rPr spc="-40" dirty="0"/>
              <a:t>результаты, </a:t>
            </a:r>
            <a:r>
              <a:rPr spc="-10" dirty="0"/>
              <a:t>связи,</a:t>
            </a:r>
            <a:r>
              <a:rPr spc="80" dirty="0"/>
              <a:t> </a:t>
            </a:r>
            <a:r>
              <a:rPr spc="-20" dirty="0"/>
              <a:t>зависимости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725" y="233934"/>
            <a:ext cx="7272655" cy="79121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Результаты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основного 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государственного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экзамена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2000" b="1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классах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математике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(основной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период) 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r>
              <a:rPr sz="2000" b="1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4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163068"/>
            <a:ext cx="743712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515" y="1024127"/>
            <a:ext cx="3927475" cy="3173095"/>
          </a:xfrm>
          <a:custGeom>
            <a:avLst/>
            <a:gdLst/>
            <a:ahLst/>
            <a:cxnLst/>
            <a:rect l="l" t="t" r="r" b="b"/>
            <a:pathLst>
              <a:path w="3927475" h="3173095">
                <a:moveTo>
                  <a:pt x="0" y="3172968"/>
                </a:moveTo>
                <a:lnTo>
                  <a:pt x="3927348" y="3172968"/>
                </a:lnTo>
                <a:lnTo>
                  <a:pt x="3927348" y="0"/>
                </a:lnTo>
                <a:lnTo>
                  <a:pt x="0" y="0"/>
                </a:lnTo>
                <a:lnTo>
                  <a:pt x="0" y="3172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067" y="1069847"/>
            <a:ext cx="1926335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569" y="3732403"/>
            <a:ext cx="1727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850" y="3732403"/>
            <a:ext cx="2368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5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130" dirty="0">
                <a:latin typeface="Trebuchet MS"/>
                <a:cs typeface="Trebuchet MS"/>
              </a:rPr>
              <a:t>,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4877" y="3732403"/>
            <a:ext cx="302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882" y="3324860"/>
            <a:ext cx="1481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0" dirty="0">
                <a:latin typeface="Trebuchet MS"/>
                <a:cs typeface="Trebuchet MS"/>
              </a:rPr>
              <a:t>1-Абрамовская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330" y="2749042"/>
            <a:ext cx="132207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2230" marR="5080" indent="-62865">
              <a:lnSpc>
                <a:spcPct val="102000"/>
              </a:lnSpc>
              <a:spcBef>
                <a:spcPts val="70"/>
              </a:spcBef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Верхнетишанская  СОШим. </a:t>
            </a:r>
            <a:r>
              <a:rPr sz="1000" spc="-70" dirty="0">
                <a:latin typeface="Trebuchet MS"/>
                <a:cs typeface="Trebuchet MS"/>
              </a:rPr>
              <a:t>В.А.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Фуфаева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545" y="2328417"/>
            <a:ext cx="13569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Высоковская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976" y="1752726"/>
            <a:ext cx="156273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99720" marR="5080" indent="-300355">
              <a:lnSpc>
                <a:spcPct val="102000"/>
              </a:lnSpc>
              <a:spcBef>
                <a:spcPts val="70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Каменностепная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 </a:t>
            </a:r>
            <a:r>
              <a:rPr sz="1000" spc="-55" dirty="0">
                <a:latin typeface="Trebuchet MS"/>
                <a:cs typeface="Trebuchet MS"/>
              </a:rPr>
              <a:t>им. </a:t>
            </a:r>
            <a:r>
              <a:rPr sz="1000" spc="-35" dirty="0">
                <a:latin typeface="Trebuchet MS"/>
                <a:cs typeface="Trebuchet MS"/>
              </a:rPr>
              <a:t>А.М.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Иванова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849" y="1332103"/>
            <a:ext cx="1209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60" dirty="0">
                <a:latin typeface="Trebuchet MS"/>
                <a:cs typeface="Trebuchet MS"/>
              </a:rPr>
              <a:t>Таловская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5200" y="3408679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74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0023" y="2910332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59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4290" y="2412238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65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0847" y="1913890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58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5115" y="1415922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79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53538" y="3297377"/>
            <a:ext cx="2540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25,9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8460" y="2799715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40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2585" y="2301062"/>
            <a:ext cx="2540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40,0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6042" y="1803272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38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9214" y="1304620"/>
            <a:ext cx="2540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51,7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49677" y="3187065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0694" y="2689097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50694" y="2190750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10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50313" y="1692655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7298" y="1194308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48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9600" y="1024127"/>
            <a:ext cx="4572000" cy="3173095"/>
          </a:xfrm>
          <a:custGeom>
            <a:avLst/>
            <a:gdLst/>
            <a:ahLst/>
            <a:cxnLst/>
            <a:rect l="l" t="t" r="r" b="b"/>
            <a:pathLst>
              <a:path w="4572000" h="3173095">
                <a:moveTo>
                  <a:pt x="0" y="3172968"/>
                </a:moveTo>
                <a:lnTo>
                  <a:pt x="4572000" y="3172968"/>
                </a:lnTo>
                <a:lnTo>
                  <a:pt x="4572000" y="0"/>
                </a:lnTo>
                <a:lnTo>
                  <a:pt x="0" y="0"/>
                </a:lnTo>
                <a:lnTo>
                  <a:pt x="0" y="3172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8776" y="1175003"/>
            <a:ext cx="2499360" cy="2692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55435" y="3905250"/>
            <a:ext cx="1727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27803" y="1193444"/>
            <a:ext cx="1690370" cy="26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5080" indent="-1905">
              <a:lnSpc>
                <a:spcPct val="142000"/>
              </a:lnSpc>
              <a:spcBef>
                <a:spcPts val="100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Шанинская </a:t>
            </a:r>
            <a:r>
              <a:rPr sz="1000" spc="-40" dirty="0">
                <a:latin typeface="Trebuchet MS"/>
                <a:cs typeface="Trebuchet MS"/>
              </a:rPr>
              <a:t>СОШ 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Чигольская</a:t>
            </a:r>
            <a:r>
              <a:rPr sz="1000" spc="-20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СОШ… 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Синявская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  <a:p>
            <a:pPr marL="261620" marR="5715" indent="-113030">
              <a:lnSpc>
                <a:spcPct val="142000"/>
              </a:lnSpc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Орловская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r>
              <a:rPr sz="1000" spc="-2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им.… 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Октябрьская</a:t>
            </a:r>
            <a:r>
              <a:rPr sz="1000" spc="-1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  <a:p>
            <a:pPr marL="310515" marR="93345" indent="-143510" algn="r">
              <a:lnSpc>
                <a:spcPct val="142000"/>
              </a:lnSpc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Новотроицкая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Никольская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Козловская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Казанская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Еланская</a:t>
            </a:r>
            <a:r>
              <a:rPr sz="1000" spc="-2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  <a:p>
            <a:pPr marR="94615" indent="198120" algn="r">
              <a:lnSpc>
                <a:spcPct val="142000"/>
              </a:lnSpc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Докучаевская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Александровская</a:t>
            </a:r>
            <a:r>
              <a:rPr sz="1000" spc="-18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01079" y="3594288"/>
            <a:ext cx="2181225" cy="4883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314450">
              <a:lnSpc>
                <a:spcPct val="100000"/>
              </a:lnSpc>
              <a:spcBef>
                <a:spcPts val="715"/>
              </a:spcBef>
            </a:pPr>
            <a:r>
              <a:rPr sz="1050" b="1" spc="-90" dirty="0">
                <a:latin typeface="Trebuchet MS"/>
                <a:cs typeface="Trebuchet MS"/>
              </a:rPr>
              <a:t>66,7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tabLst>
                <a:tab pos="477520" algn="l"/>
                <a:tab pos="955040" algn="l"/>
                <a:tab pos="1433195" algn="l"/>
                <a:tab pos="1878964" algn="l"/>
              </a:tabLst>
            </a:pP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130" dirty="0">
                <a:latin typeface="Trebuchet MS"/>
                <a:cs typeface="Trebuchet MS"/>
              </a:rPr>
              <a:t>,</a:t>
            </a:r>
            <a:r>
              <a:rPr sz="1000" spc="-20" dirty="0">
                <a:latin typeface="Trebuchet MS"/>
                <a:cs typeface="Trebuchet MS"/>
              </a:rPr>
              <a:t>0</a:t>
            </a:r>
            <a:r>
              <a:rPr sz="1000" dirty="0">
                <a:latin typeface="Trebuchet MS"/>
                <a:cs typeface="Trebuchet MS"/>
              </a:rPr>
              <a:t>	</a:t>
            </a:r>
            <a:r>
              <a:rPr sz="1000" spc="-20" dirty="0">
                <a:latin typeface="Trebuchet MS"/>
                <a:cs typeface="Trebuchet MS"/>
              </a:rPr>
              <a:t>4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130" dirty="0">
                <a:latin typeface="Trebuchet MS"/>
                <a:cs typeface="Trebuchet MS"/>
              </a:rPr>
              <a:t>,</a:t>
            </a:r>
            <a:r>
              <a:rPr sz="1000" spc="-20" dirty="0">
                <a:latin typeface="Trebuchet MS"/>
                <a:cs typeface="Trebuchet MS"/>
              </a:rPr>
              <a:t>0</a:t>
            </a:r>
            <a:r>
              <a:rPr sz="1000" dirty="0">
                <a:latin typeface="Trebuchet MS"/>
                <a:cs typeface="Trebuchet MS"/>
              </a:rPr>
              <a:t>	</a:t>
            </a:r>
            <a:r>
              <a:rPr sz="1000" spc="-20" dirty="0">
                <a:latin typeface="Trebuchet MS"/>
                <a:cs typeface="Trebuchet MS"/>
              </a:rPr>
              <a:t>6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130" dirty="0">
                <a:latin typeface="Trebuchet MS"/>
                <a:cs typeface="Trebuchet MS"/>
              </a:rPr>
              <a:t>,</a:t>
            </a:r>
            <a:r>
              <a:rPr sz="1000" spc="-20" dirty="0">
                <a:latin typeface="Trebuchet MS"/>
                <a:cs typeface="Trebuchet MS"/>
              </a:rPr>
              <a:t>0</a:t>
            </a:r>
            <a:r>
              <a:rPr sz="1000" dirty="0">
                <a:latin typeface="Trebuchet MS"/>
                <a:cs typeface="Trebuchet MS"/>
              </a:rPr>
              <a:t>	</a:t>
            </a:r>
            <a:r>
              <a:rPr sz="1000" spc="-20" dirty="0">
                <a:latin typeface="Trebuchet MS"/>
                <a:cs typeface="Trebuchet MS"/>
              </a:rPr>
              <a:t>8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130" dirty="0">
                <a:latin typeface="Trebuchet MS"/>
                <a:cs typeface="Trebuchet MS"/>
              </a:rPr>
              <a:t>,</a:t>
            </a:r>
            <a:r>
              <a:rPr sz="1000" spc="-20" dirty="0">
                <a:latin typeface="Trebuchet MS"/>
                <a:cs typeface="Trebuchet MS"/>
              </a:rPr>
              <a:t>0</a:t>
            </a:r>
            <a:r>
              <a:rPr sz="1000" dirty="0">
                <a:latin typeface="Trebuchet MS"/>
                <a:cs typeface="Trebuchet MS"/>
              </a:rPr>
              <a:t>	</a:t>
            </a: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76843" y="3454984"/>
            <a:ext cx="2540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81,8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91577" y="2373248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47176" y="1940433"/>
            <a:ext cx="3213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58632" y="1507616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64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7003" y="1291209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19594" y="3623817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25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18298" y="2534183"/>
            <a:ext cx="551180" cy="10598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540"/>
              </a:spcBef>
            </a:pPr>
            <a:r>
              <a:rPr sz="1050" b="1" spc="-80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445"/>
              </a:spcBef>
            </a:pPr>
            <a:r>
              <a:rPr sz="1050" b="1" spc="-80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  <a:p>
            <a:pPr marL="86995" algn="ctr">
              <a:lnSpc>
                <a:spcPct val="100000"/>
              </a:lnSpc>
              <a:spcBef>
                <a:spcPts val="65"/>
              </a:spcBef>
            </a:pPr>
            <a:r>
              <a:rPr sz="1050" b="1" spc="-80" dirty="0">
                <a:latin typeface="Trebuchet MS"/>
                <a:cs typeface="Trebuchet MS"/>
              </a:rPr>
              <a:t>41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405" dirty="0">
                <a:latin typeface="Trebuchet MS"/>
                <a:cs typeface="Trebuchet MS"/>
              </a:rPr>
              <a:t>7</a:t>
            </a:r>
            <a:r>
              <a:rPr sz="1575" b="1" spc="-120" baseline="-21164" dirty="0">
                <a:latin typeface="Trebuchet MS"/>
                <a:cs typeface="Trebuchet MS"/>
              </a:rPr>
              <a:t>50</a:t>
            </a:r>
            <a:r>
              <a:rPr sz="1575" b="1" spc="-172" baseline="-21164" dirty="0">
                <a:latin typeface="Trebuchet MS"/>
                <a:cs typeface="Trebuchet MS"/>
              </a:rPr>
              <a:t>,</a:t>
            </a:r>
            <a:r>
              <a:rPr sz="1575" b="1" spc="-120" baseline="-21164" dirty="0">
                <a:latin typeface="Trebuchet MS"/>
                <a:cs typeface="Trebuchet MS"/>
              </a:rPr>
              <a:t>0</a:t>
            </a:r>
            <a:endParaRPr sz="1575" baseline="-21164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1050" b="1" spc="-90" dirty="0">
                <a:latin typeface="Trebuchet MS"/>
                <a:cs typeface="Trebuchet MS"/>
              </a:rPr>
              <a:t>37,5</a:t>
            </a:r>
            <a:endParaRPr sz="1050">
              <a:latin typeface="Trebuchet MS"/>
              <a:cs typeface="Trebuchet MS"/>
            </a:endParaRPr>
          </a:p>
          <a:p>
            <a:pPr marL="70485" algn="ctr">
              <a:lnSpc>
                <a:spcPct val="100000"/>
              </a:lnSpc>
              <a:spcBef>
                <a:spcPts val="65"/>
              </a:spcBef>
            </a:pPr>
            <a:r>
              <a:rPr sz="1050" b="1" spc="-90" dirty="0">
                <a:latin typeface="Trebuchet MS"/>
                <a:cs typeface="Trebuchet MS"/>
              </a:rPr>
              <a:t>45,5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21475" y="2758185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05573" y="2156841"/>
            <a:ext cx="488950" cy="354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28,6</a:t>
            </a:r>
            <a:endParaRPr sz="1050">
              <a:latin typeface="Trebuchet MS"/>
              <a:cs typeface="Trebuchet MS"/>
            </a:endParaRPr>
          </a:p>
          <a:p>
            <a:pPr marL="236220">
              <a:lnSpc>
                <a:spcPct val="100000"/>
              </a:lnSpc>
              <a:spcBef>
                <a:spcPts val="65"/>
              </a:spcBef>
            </a:pPr>
            <a:r>
              <a:rPr sz="1050" b="1" spc="-80" dirty="0">
                <a:latin typeface="Trebuchet MS"/>
                <a:cs typeface="Trebuchet MS"/>
              </a:rPr>
              <a:t>38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00088" y="1892553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20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21475" y="1186978"/>
            <a:ext cx="364490" cy="4591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1050" b="1" spc="-90" dirty="0">
                <a:latin typeface="Trebuchet MS"/>
                <a:cs typeface="Trebuchet MS"/>
              </a:rPr>
              <a:t>16,7</a:t>
            </a:r>
            <a:endParaRPr sz="1050">
              <a:latin typeface="Trebuchet MS"/>
              <a:cs typeface="Trebuchet MS"/>
            </a:endParaRPr>
          </a:p>
          <a:p>
            <a:pPr marL="111760">
              <a:lnSpc>
                <a:spcPct val="100000"/>
              </a:lnSpc>
              <a:spcBef>
                <a:spcPts val="445"/>
              </a:spcBef>
            </a:pPr>
            <a:r>
              <a:rPr sz="1050" b="1" spc="-80" dirty="0">
                <a:latin typeface="Trebuchet MS"/>
                <a:cs typeface="Trebuchet MS"/>
              </a:rPr>
              <a:t>21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93434" y="3575684"/>
            <a:ext cx="2514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3</a:t>
            </a:r>
            <a:r>
              <a:rPr sz="1050" spc="-70" dirty="0">
                <a:latin typeface="Trebuchet MS"/>
                <a:cs typeface="Trebuchet MS"/>
              </a:rPr>
              <a:t>,0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81622" y="2654579"/>
            <a:ext cx="492125" cy="8915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540"/>
              </a:spcBef>
            </a:pPr>
            <a:r>
              <a:rPr sz="1050" spc="-45" dirty="0">
                <a:latin typeface="Trebuchet MS"/>
                <a:cs typeface="Trebuchet MS"/>
              </a:rPr>
              <a:t>2,67</a:t>
            </a:r>
            <a:endParaRPr sz="1050">
              <a:latin typeface="Trebuchet MS"/>
              <a:cs typeface="Trebuchet MS"/>
            </a:endParaRPr>
          </a:p>
          <a:p>
            <a:pPr marL="9525">
              <a:lnSpc>
                <a:spcPct val="100000"/>
              </a:lnSpc>
              <a:spcBef>
                <a:spcPts val="445"/>
              </a:spcBef>
            </a:pPr>
            <a:r>
              <a:rPr sz="1050" spc="-45" dirty="0">
                <a:latin typeface="Trebuchet MS"/>
                <a:cs typeface="Trebuchet MS"/>
              </a:rPr>
              <a:t>2,92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1050" spc="-20" dirty="0">
                <a:latin typeface="Trebuchet MS"/>
                <a:cs typeface="Trebuchet MS"/>
              </a:rPr>
              <a:t>2</a:t>
            </a:r>
            <a:r>
              <a:rPr sz="1050" spc="-70" dirty="0">
                <a:latin typeface="Trebuchet MS"/>
                <a:cs typeface="Trebuchet MS"/>
              </a:rPr>
              <a:t>,5</a:t>
            </a:r>
            <a:r>
              <a:rPr sz="1050" spc="-15" dirty="0">
                <a:latin typeface="Trebuchet MS"/>
                <a:cs typeface="Trebuchet MS"/>
              </a:rPr>
              <a:t>0</a:t>
            </a:r>
            <a:r>
              <a:rPr sz="1575" b="1" spc="-120" baseline="-21164" dirty="0">
                <a:latin typeface="Trebuchet MS"/>
                <a:cs typeface="Trebuchet MS"/>
              </a:rPr>
              <a:t>12</a:t>
            </a:r>
            <a:r>
              <a:rPr sz="1575" b="1" spc="-172" baseline="-21164" dirty="0">
                <a:latin typeface="Trebuchet MS"/>
                <a:cs typeface="Trebuchet MS"/>
              </a:rPr>
              <a:t>,</a:t>
            </a:r>
            <a:r>
              <a:rPr sz="1575" b="1" spc="-120" baseline="-21164" dirty="0">
                <a:latin typeface="Trebuchet MS"/>
                <a:cs typeface="Trebuchet MS"/>
              </a:rPr>
              <a:t>5</a:t>
            </a:r>
            <a:endParaRPr sz="1575" baseline="-21164">
              <a:latin typeface="Trebuchet MS"/>
              <a:cs typeface="Trebuchet MS"/>
            </a:endParaRPr>
          </a:p>
          <a:p>
            <a:pPr marL="17780">
              <a:lnSpc>
                <a:spcPct val="100000"/>
              </a:lnSpc>
              <a:spcBef>
                <a:spcPts val="445"/>
              </a:spcBef>
            </a:pPr>
            <a:r>
              <a:rPr sz="1050" spc="-45" dirty="0">
                <a:latin typeface="Trebuchet MS"/>
                <a:cs typeface="Trebuchet MS"/>
              </a:rPr>
              <a:t>3,27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79717" y="2005355"/>
            <a:ext cx="536575" cy="6750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1050" spc="-45" dirty="0">
                <a:latin typeface="Trebuchet MS"/>
                <a:cs typeface="Trebuchet MS"/>
              </a:rPr>
              <a:t>2,43</a:t>
            </a:r>
            <a:r>
              <a:rPr sz="1050" spc="-25" dirty="0">
                <a:latin typeface="Trebuchet MS"/>
                <a:cs typeface="Trebuchet MS"/>
              </a:rPr>
              <a:t> </a:t>
            </a:r>
            <a:r>
              <a:rPr sz="1575" b="1" spc="-135" baseline="-21164" dirty="0">
                <a:latin typeface="Trebuchet MS"/>
                <a:cs typeface="Trebuchet MS"/>
              </a:rPr>
              <a:t>14,3</a:t>
            </a:r>
            <a:endParaRPr sz="1575" baseline="-21164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445"/>
              </a:spcBef>
            </a:pPr>
            <a:r>
              <a:rPr sz="1050" spc="-40" dirty="0">
                <a:latin typeface="Trebuchet MS"/>
                <a:cs typeface="Trebuchet MS"/>
              </a:rPr>
              <a:t>3,15</a:t>
            </a:r>
            <a:endParaRPr sz="1050">
              <a:latin typeface="Trebuchet MS"/>
              <a:cs typeface="Trebuchet MS"/>
            </a:endParaRPr>
          </a:p>
          <a:p>
            <a:pPr marL="4445">
              <a:lnSpc>
                <a:spcPct val="100000"/>
              </a:lnSpc>
              <a:spcBef>
                <a:spcPts val="445"/>
              </a:spcBef>
            </a:pPr>
            <a:r>
              <a:rPr sz="1050" spc="-70" dirty="0">
                <a:latin typeface="Trebuchet MS"/>
                <a:cs typeface="Trebuchet MS"/>
              </a:rPr>
              <a:t>2,63</a:t>
            </a:r>
            <a:r>
              <a:rPr sz="1575" b="1" spc="-104" baseline="-21164" dirty="0">
                <a:latin typeface="Trebuchet MS"/>
                <a:cs typeface="Trebuchet MS"/>
              </a:rPr>
              <a:t>12,5</a:t>
            </a:r>
            <a:endParaRPr sz="1575" baseline="-21164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22186" y="1724025"/>
            <a:ext cx="327025" cy="307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105"/>
              </a:lnSpc>
              <a:spcBef>
                <a:spcPts val="105"/>
              </a:spcBef>
            </a:pPr>
            <a:r>
              <a:rPr sz="1050" b="1" spc="-95" dirty="0">
                <a:latin typeface="Trebuchet MS"/>
                <a:cs typeface="Trebuchet MS"/>
              </a:rPr>
              <a:t>0,0</a:t>
            </a:r>
            <a:endParaRPr sz="1050">
              <a:latin typeface="Trebuchet MS"/>
              <a:cs typeface="Trebuchet MS"/>
            </a:endParaRPr>
          </a:p>
          <a:p>
            <a:pPr marL="75565">
              <a:lnSpc>
                <a:spcPts val="1105"/>
              </a:lnSpc>
            </a:pPr>
            <a:r>
              <a:rPr sz="1050" spc="-20" dirty="0">
                <a:latin typeface="Trebuchet MS"/>
                <a:cs typeface="Trebuchet MS"/>
              </a:rPr>
              <a:t>3</a:t>
            </a:r>
            <a:r>
              <a:rPr sz="1050" spc="-70" dirty="0">
                <a:latin typeface="Trebuchet MS"/>
                <a:cs typeface="Trebuchet MS"/>
              </a:rPr>
              <a:t>,2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2186" y="1628013"/>
            <a:ext cx="2984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75" b="1" spc="-367" baseline="-21164" dirty="0">
                <a:latin typeface="Trebuchet MS"/>
                <a:cs typeface="Trebuchet MS"/>
              </a:rPr>
              <a:t>0</a:t>
            </a:r>
            <a:r>
              <a:rPr sz="1050" spc="-390" dirty="0">
                <a:latin typeface="Trebuchet MS"/>
                <a:cs typeface="Trebuchet MS"/>
              </a:rPr>
              <a:t>2</a:t>
            </a:r>
            <a:r>
              <a:rPr sz="1575" b="1" spc="-172" baseline="-21164" dirty="0">
                <a:latin typeface="Trebuchet MS"/>
                <a:cs typeface="Trebuchet MS"/>
              </a:rPr>
              <a:t>,</a:t>
            </a:r>
            <a:r>
              <a:rPr sz="1575" b="1" spc="-780" baseline="-21164" dirty="0">
                <a:latin typeface="Trebuchet MS"/>
                <a:cs typeface="Trebuchet MS"/>
              </a:rPr>
              <a:t>0</a:t>
            </a:r>
            <a:r>
              <a:rPr sz="1050" spc="-70" dirty="0">
                <a:latin typeface="Trebuchet MS"/>
                <a:cs typeface="Trebuchet MS"/>
              </a:rPr>
              <a:t>,0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87338" y="1139723"/>
            <a:ext cx="255904" cy="4584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1050" spc="-45" dirty="0">
                <a:latin typeface="Trebuchet MS"/>
                <a:cs typeface="Trebuchet MS"/>
              </a:rPr>
              <a:t>2,75</a:t>
            </a:r>
            <a:endParaRPr sz="1050">
              <a:latin typeface="Trebuchet MS"/>
              <a:cs typeface="Trebuchet MS"/>
            </a:endParaRPr>
          </a:p>
          <a:p>
            <a:pPr marL="3810">
              <a:lnSpc>
                <a:spcPct val="100000"/>
              </a:lnSpc>
              <a:spcBef>
                <a:spcPts val="445"/>
              </a:spcBef>
            </a:pPr>
            <a:r>
              <a:rPr sz="1050" spc="-20" dirty="0">
                <a:latin typeface="Trebuchet MS"/>
                <a:cs typeface="Trebuchet MS"/>
              </a:rPr>
              <a:t>2</a:t>
            </a:r>
            <a:r>
              <a:rPr sz="1050" spc="-70" dirty="0">
                <a:latin typeface="Trebuchet MS"/>
                <a:cs typeface="Trebuchet MS"/>
              </a:rPr>
              <a:t>,9</a:t>
            </a:r>
            <a:r>
              <a:rPr sz="1050" spc="-20" dirty="0"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21635" y="4267200"/>
            <a:ext cx="5198745" cy="2400300"/>
          </a:xfrm>
          <a:custGeom>
            <a:avLst/>
            <a:gdLst/>
            <a:ahLst/>
            <a:cxnLst/>
            <a:rect l="l" t="t" r="r" b="b"/>
            <a:pathLst>
              <a:path w="5198745" h="2400300">
                <a:moveTo>
                  <a:pt x="0" y="2400300"/>
                </a:moveTo>
                <a:lnTo>
                  <a:pt x="5198364" y="2400300"/>
                </a:lnTo>
                <a:lnTo>
                  <a:pt x="5198364" y="0"/>
                </a:lnTo>
                <a:lnTo>
                  <a:pt x="0" y="0"/>
                </a:lnTo>
                <a:lnTo>
                  <a:pt x="0" y="24003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47715" y="4411979"/>
            <a:ext cx="1988819" cy="1932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93740" y="6382918"/>
            <a:ext cx="2120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44170" algn="l"/>
                <a:tab pos="720725" algn="l"/>
                <a:tab pos="1097280" algn="l"/>
                <a:tab pos="1473835" algn="l"/>
              </a:tabLst>
            </a:pPr>
            <a:r>
              <a:rPr sz="1000" spc="-55" dirty="0">
                <a:latin typeface="Trebuchet MS"/>
                <a:cs typeface="Trebuchet MS"/>
              </a:rPr>
              <a:t>0,0	</a:t>
            </a:r>
            <a:r>
              <a:rPr sz="1000" spc="-50" dirty="0">
                <a:latin typeface="Trebuchet MS"/>
                <a:cs typeface="Trebuchet MS"/>
              </a:rPr>
              <a:t>20,0	40,0	60,0	80,0</a:t>
            </a:r>
            <a:r>
              <a:rPr sz="1000" spc="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100,0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54297" y="4433595"/>
            <a:ext cx="1614170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5080" indent="-130810" algn="r">
              <a:lnSpc>
                <a:spcPct val="134300"/>
              </a:lnSpc>
              <a:spcBef>
                <a:spcPts val="100"/>
              </a:spcBef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Тереховская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 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Советская</a:t>
            </a:r>
            <a:r>
              <a:rPr sz="1000" spc="-21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  <a:p>
            <a:pPr marL="502284" marR="5080" indent="-448945" algn="r">
              <a:lnSpc>
                <a:spcPts val="1610"/>
              </a:lnSpc>
              <a:spcBef>
                <a:spcPts val="120"/>
              </a:spcBef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Старотишанская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 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Степная</a:t>
            </a:r>
            <a:r>
              <a:rPr sz="1000" spc="-19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Нижнекаменская</a:t>
            </a:r>
            <a:r>
              <a:rPr sz="1000" spc="-1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  <a:p>
            <a:pPr marL="154305" marR="5080" indent="206375" algn="r">
              <a:lnSpc>
                <a:spcPct val="134200"/>
              </a:lnSpc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Ильинская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 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Димитровская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 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Вязовская</a:t>
            </a:r>
            <a:r>
              <a:rPr sz="1000" spc="-1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  <a:spcBef>
                <a:spcPts val="409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Бирюченская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75830" y="6153403"/>
            <a:ext cx="3213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75830" y="5497267"/>
            <a:ext cx="322580" cy="4337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1050" b="1" spc="-90" dirty="0">
                <a:latin typeface="Trebuchet MS"/>
                <a:cs typeface="Trebuchet MS"/>
              </a:rPr>
              <a:t>100,0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100,0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66204" y="5335651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80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5830" y="4517897"/>
            <a:ext cx="3213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71969" y="5948883"/>
            <a:ext cx="346710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">
              <a:lnSpc>
                <a:spcPts val="1255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80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ts val="1255"/>
              </a:lnSpc>
            </a:pPr>
            <a:r>
              <a:rPr sz="1050" b="1" spc="-90" dirty="0">
                <a:latin typeface="Trebuchet MS"/>
                <a:cs typeface="Trebuchet MS"/>
              </a:rPr>
              <a:t>75,0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86855" y="4676647"/>
            <a:ext cx="25272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01434" y="4382730"/>
            <a:ext cx="568325" cy="109410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810"/>
              </a:spcBef>
            </a:pPr>
            <a:r>
              <a:rPr sz="1050" b="1" spc="-90" dirty="0">
                <a:latin typeface="Trebuchet MS"/>
                <a:cs typeface="Trebuchet MS"/>
              </a:rPr>
              <a:t>66,7</a:t>
            </a:r>
            <a:endParaRPr sz="1050">
              <a:latin typeface="Trebuchet MS"/>
              <a:cs typeface="Trebuchet MS"/>
            </a:endParaRPr>
          </a:p>
          <a:p>
            <a:pPr marL="313690">
              <a:lnSpc>
                <a:spcPct val="100000"/>
              </a:lnSpc>
              <a:spcBef>
                <a:spcPts val="705"/>
              </a:spcBef>
            </a:pPr>
            <a:r>
              <a:rPr sz="1050" b="1" spc="-80" dirty="0">
                <a:latin typeface="Trebuchet MS"/>
                <a:cs typeface="Trebuchet MS"/>
              </a:rPr>
              <a:t>66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  <a:p>
            <a:pPr marR="53340" algn="ctr">
              <a:lnSpc>
                <a:spcPts val="1255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57,1</a:t>
            </a:r>
            <a:endParaRPr sz="1050">
              <a:latin typeface="Trebuchet MS"/>
              <a:cs typeface="Trebuchet MS"/>
            </a:endParaRPr>
          </a:p>
          <a:p>
            <a:pPr marR="5715" algn="ctr">
              <a:lnSpc>
                <a:spcPts val="1255"/>
              </a:lnSpc>
            </a:pPr>
            <a:r>
              <a:rPr sz="1050" b="1" spc="-90" dirty="0">
                <a:latin typeface="Trebuchet MS"/>
                <a:cs typeface="Trebuchet MS"/>
              </a:rPr>
              <a:t>50,0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575" b="1" spc="-135" baseline="-18518" dirty="0">
                <a:latin typeface="Trebuchet MS"/>
                <a:cs typeface="Trebuchet MS"/>
              </a:rPr>
              <a:t>66,7</a:t>
            </a:r>
            <a:endParaRPr sz="1575" baseline="-18518">
              <a:latin typeface="Trebuchet MS"/>
              <a:cs typeface="Trebuchet MS"/>
            </a:endParaRPr>
          </a:p>
          <a:p>
            <a:pPr marL="47625" algn="ctr"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60,0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59603" y="4587519"/>
            <a:ext cx="568960" cy="166179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450"/>
              </a:spcBef>
            </a:pPr>
            <a:r>
              <a:rPr sz="1050" b="1" spc="-90" dirty="0">
                <a:latin typeface="Trebuchet MS"/>
                <a:cs typeface="Trebuchet MS"/>
              </a:rPr>
              <a:t>3,00</a:t>
            </a:r>
            <a:endParaRPr sz="105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350"/>
              </a:spcBef>
            </a:pPr>
            <a:r>
              <a:rPr sz="1050" b="1" spc="-110" dirty="0">
                <a:latin typeface="Trebuchet MS"/>
                <a:cs typeface="Trebuchet MS"/>
              </a:rPr>
              <a:t>2,71</a:t>
            </a:r>
            <a:r>
              <a:rPr sz="1575" b="1" spc="-165" baseline="-18518" dirty="0">
                <a:latin typeface="Trebuchet MS"/>
                <a:cs typeface="Trebuchet MS"/>
              </a:rPr>
              <a:t>14,3</a:t>
            </a:r>
            <a:endParaRPr sz="1575" baseline="-18518">
              <a:latin typeface="Trebuchet MS"/>
              <a:cs typeface="Trebuchet MS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3,33</a:t>
            </a:r>
            <a:endParaRPr sz="1050">
              <a:latin typeface="Trebuchet MS"/>
              <a:cs typeface="Trebuchet MS"/>
            </a:endParaRPr>
          </a:p>
          <a:p>
            <a:pPr marL="64135"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3,40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575" b="1" spc="-330" baseline="-18518" dirty="0">
                <a:latin typeface="Trebuchet MS"/>
                <a:cs typeface="Trebuchet MS"/>
              </a:rPr>
              <a:t>0</a:t>
            </a:r>
            <a:r>
              <a:rPr sz="1050" b="1" spc="-220" dirty="0">
                <a:latin typeface="Trebuchet MS"/>
                <a:cs typeface="Trebuchet MS"/>
              </a:rPr>
              <a:t>3</a:t>
            </a:r>
            <a:r>
              <a:rPr sz="1575" b="1" spc="-330" baseline="-18518" dirty="0">
                <a:latin typeface="Trebuchet MS"/>
                <a:cs typeface="Trebuchet MS"/>
              </a:rPr>
              <a:t>,0</a:t>
            </a:r>
            <a:r>
              <a:rPr sz="1050" b="1" spc="-220" dirty="0">
                <a:latin typeface="Trebuchet MS"/>
                <a:cs typeface="Trebuchet MS"/>
              </a:rPr>
              <a:t>,00</a:t>
            </a:r>
            <a:endParaRPr sz="105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3,17</a:t>
            </a:r>
            <a:r>
              <a:rPr sz="1050" b="1" spc="-240" dirty="0">
                <a:latin typeface="Trebuchet MS"/>
                <a:cs typeface="Trebuchet MS"/>
              </a:rPr>
              <a:t> </a:t>
            </a:r>
            <a:r>
              <a:rPr sz="1575" b="1" spc="-135" baseline="-18518" dirty="0">
                <a:latin typeface="Trebuchet MS"/>
                <a:cs typeface="Trebuchet MS"/>
              </a:rPr>
              <a:t>16,7</a:t>
            </a:r>
            <a:endParaRPr sz="1575" baseline="-18518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575" b="1" spc="-337" baseline="-18518" dirty="0">
                <a:latin typeface="Trebuchet MS"/>
                <a:cs typeface="Trebuchet MS"/>
              </a:rPr>
              <a:t>0</a:t>
            </a:r>
            <a:r>
              <a:rPr sz="1050" b="1" spc="-225" dirty="0">
                <a:latin typeface="Trebuchet MS"/>
                <a:cs typeface="Trebuchet MS"/>
              </a:rPr>
              <a:t>2</a:t>
            </a:r>
            <a:r>
              <a:rPr sz="1575" b="1" spc="-337" baseline="-18518" dirty="0">
                <a:latin typeface="Trebuchet MS"/>
                <a:cs typeface="Trebuchet MS"/>
              </a:rPr>
              <a:t>,0</a:t>
            </a:r>
            <a:r>
              <a:rPr sz="1050" b="1" spc="-225" dirty="0">
                <a:latin typeface="Trebuchet MS"/>
                <a:cs typeface="Trebuchet MS"/>
              </a:rPr>
              <a:t>,80</a:t>
            </a:r>
            <a:endParaRPr sz="1050">
              <a:latin typeface="Trebuchet MS"/>
              <a:cs typeface="Trebuchet MS"/>
            </a:endParaRPr>
          </a:p>
          <a:p>
            <a:pPr marL="70485">
              <a:lnSpc>
                <a:spcPct val="100000"/>
              </a:lnSpc>
              <a:spcBef>
                <a:spcPts val="350"/>
              </a:spcBef>
            </a:pPr>
            <a:r>
              <a:rPr sz="1050" b="1" spc="-90" dirty="0">
                <a:latin typeface="Trebuchet MS"/>
                <a:cs typeface="Trebuchet MS"/>
              </a:rPr>
              <a:t>3,75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35167" y="4426406"/>
            <a:ext cx="2540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4,00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75560" y="5126735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89" h="99060">
                <a:moveTo>
                  <a:pt x="0" y="99060"/>
                </a:moveTo>
                <a:lnTo>
                  <a:pt x="97536" y="99060"/>
                </a:lnTo>
                <a:lnTo>
                  <a:pt x="9753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75560" y="5417820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89" h="99060">
                <a:moveTo>
                  <a:pt x="0" y="99059"/>
                </a:moveTo>
                <a:lnTo>
                  <a:pt x="97536" y="99059"/>
                </a:lnTo>
                <a:lnTo>
                  <a:pt x="97536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75560" y="5708903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89" h="99060">
                <a:moveTo>
                  <a:pt x="0" y="99060"/>
                </a:moveTo>
                <a:lnTo>
                  <a:pt x="97536" y="99060"/>
                </a:lnTo>
                <a:lnTo>
                  <a:pt x="9753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718180" y="4960522"/>
            <a:ext cx="792480" cy="8991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5"/>
              </a:spcBef>
            </a:pPr>
            <a:r>
              <a:rPr sz="1400" b="1" spc="-100" dirty="0">
                <a:latin typeface="Trebuchet MS"/>
                <a:cs typeface="Trebuchet MS"/>
              </a:rPr>
              <a:t>сред.балл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r>
              <a:rPr sz="1400" b="1" spc="-80" dirty="0">
                <a:latin typeface="Trebuchet MS"/>
                <a:cs typeface="Trebuchet MS"/>
              </a:rPr>
              <a:t>%качест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r>
              <a:rPr sz="1400" b="1" spc="65" dirty="0">
                <a:latin typeface="Trebuchet MS"/>
                <a:cs typeface="Trebuchet MS"/>
              </a:rPr>
              <a:t>%</a:t>
            </a:r>
            <a:r>
              <a:rPr sz="1400" b="1" spc="-135" dirty="0">
                <a:latin typeface="Trebuchet MS"/>
                <a:cs typeface="Trebuchet MS"/>
              </a:rPr>
              <a:t> </a:t>
            </a:r>
            <a:r>
              <a:rPr sz="1400" b="1" spc="-100" dirty="0">
                <a:latin typeface="Trebuchet MS"/>
                <a:cs typeface="Trebuchet MS"/>
              </a:rPr>
              <a:t>успев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561" y="163829"/>
            <a:ext cx="7272655" cy="79121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601470" marR="228600" indent="-1367790">
              <a:lnSpc>
                <a:spcPct val="100000"/>
              </a:lnSpc>
              <a:spcBef>
                <a:spcPts val="580"/>
              </a:spcBef>
            </a:pP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Результаты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основного 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государственного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экзамена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2000" spc="-3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классах 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физике 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(основной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период) 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r>
              <a:rPr sz="20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4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163068"/>
            <a:ext cx="743712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600200"/>
            <a:ext cx="3881754" cy="3434079"/>
          </a:xfrm>
          <a:custGeom>
            <a:avLst/>
            <a:gdLst/>
            <a:ahLst/>
            <a:cxnLst/>
            <a:rect l="l" t="t" r="r" b="b"/>
            <a:pathLst>
              <a:path w="3881754" h="3434079">
                <a:moveTo>
                  <a:pt x="0" y="3433572"/>
                </a:moveTo>
                <a:lnTo>
                  <a:pt x="3881628" y="3433572"/>
                </a:lnTo>
                <a:lnTo>
                  <a:pt x="3881628" y="0"/>
                </a:lnTo>
                <a:lnTo>
                  <a:pt x="0" y="0"/>
                </a:lnTo>
                <a:lnTo>
                  <a:pt x="0" y="3433572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879" y="1740407"/>
            <a:ext cx="0" cy="2999740"/>
          </a:xfrm>
          <a:custGeom>
            <a:avLst/>
            <a:gdLst/>
            <a:ahLst/>
            <a:cxnLst/>
            <a:rect l="l" t="t" r="r" b="b"/>
            <a:pathLst>
              <a:path h="2999740">
                <a:moveTo>
                  <a:pt x="0" y="0"/>
                </a:moveTo>
                <a:lnTo>
                  <a:pt x="0" y="299923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5070" y="4435855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5070" y="2185797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5070" y="3504082"/>
            <a:ext cx="217804" cy="3594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5070" y="2754655"/>
            <a:ext cx="217804" cy="3581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051304" y="1735835"/>
          <a:ext cx="1610991" cy="3001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"/>
                <a:gridCol w="80644"/>
                <a:gridCol w="241934"/>
                <a:gridCol w="322580"/>
                <a:gridCol w="240030"/>
                <a:gridCol w="80009"/>
                <a:gridCol w="322579"/>
              </a:tblGrid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3,3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57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200"/>
                        </a:lnSpc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25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76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445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573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76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573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700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4,0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FFFF00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rebuchet MS"/>
                          <a:cs typeface="Trebuchet MS"/>
                        </a:rPr>
                        <a:t>75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573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  <a:tr h="1676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014473" y="479425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605" y="479425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1439" y="479425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4273" y="479425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60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7361" y="4794250"/>
            <a:ext cx="815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70" algn="l"/>
                <a:tab pos="629285" algn="l"/>
              </a:tabLst>
            </a:pPr>
            <a:r>
              <a:rPr sz="900" spc="-25" dirty="0">
                <a:latin typeface="Trebuchet MS"/>
                <a:cs typeface="Trebuchet MS"/>
              </a:rPr>
              <a:t>8</a:t>
            </a:r>
            <a:r>
              <a:rPr sz="900" spc="-20" dirty="0">
                <a:latin typeface="Trebuchet MS"/>
                <a:cs typeface="Trebuchet MS"/>
              </a:rPr>
              <a:t>0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25" dirty="0">
                <a:latin typeface="Trebuchet MS"/>
                <a:cs typeface="Trebuchet MS"/>
              </a:rPr>
              <a:t>10</a:t>
            </a:r>
            <a:r>
              <a:rPr sz="900" spc="-20" dirty="0">
                <a:latin typeface="Trebuchet MS"/>
                <a:cs typeface="Trebuchet MS"/>
              </a:rPr>
              <a:t>0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25" dirty="0">
                <a:latin typeface="Trebuchet MS"/>
                <a:cs typeface="Trebuchet MS"/>
              </a:rPr>
              <a:t>120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663" y="4184650"/>
            <a:ext cx="133477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4930" marR="5080" indent="-62865">
              <a:lnSpc>
                <a:spcPct val="102000"/>
              </a:lnSpc>
              <a:spcBef>
                <a:spcPts val="70"/>
              </a:spcBef>
            </a:pPr>
            <a:r>
              <a:rPr sz="1000" spc="-10" dirty="0">
                <a:latin typeface="Trebuchet MS"/>
                <a:cs typeface="Trebuchet MS"/>
              </a:rPr>
              <a:t>МКОУ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Верхнетишанская  СОШим. </a:t>
            </a:r>
            <a:r>
              <a:rPr sz="1000" spc="-70" dirty="0">
                <a:latin typeface="Trebuchet MS"/>
                <a:cs typeface="Trebuchet MS"/>
              </a:rPr>
              <a:t>В.А.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Фуфаева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879" y="3512058"/>
            <a:ext cx="136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Высоковская</a:t>
            </a:r>
            <a:r>
              <a:rPr sz="1000" spc="-1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310" y="2684525"/>
            <a:ext cx="157543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12420" marR="5080" indent="-300355">
              <a:lnSpc>
                <a:spcPct val="102000"/>
              </a:lnSpc>
              <a:spcBef>
                <a:spcPts val="70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Каменностепная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 </a:t>
            </a:r>
            <a:r>
              <a:rPr sz="1000" spc="-55" dirty="0">
                <a:latin typeface="Trebuchet MS"/>
                <a:cs typeface="Trebuchet MS"/>
              </a:rPr>
              <a:t>им. </a:t>
            </a:r>
            <a:r>
              <a:rPr sz="1000" spc="-40" dirty="0">
                <a:latin typeface="Trebuchet MS"/>
                <a:cs typeface="Trebuchet MS"/>
              </a:rPr>
              <a:t>А.М.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Иванова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183" y="2012061"/>
            <a:ext cx="1221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60" dirty="0">
                <a:latin typeface="Trebuchet MS"/>
                <a:cs typeface="Trebuchet MS"/>
              </a:rPr>
              <a:t>Таловская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86428" y="1095755"/>
            <a:ext cx="4572000" cy="4648200"/>
          </a:xfrm>
          <a:custGeom>
            <a:avLst/>
            <a:gdLst/>
            <a:ahLst/>
            <a:cxnLst/>
            <a:rect l="l" t="t" r="r" b="b"/>
            <a:pathLst>
              <a:path w="4572000" h="4648200">
                <a:moveTo>
                  <a:pt x="0" y="4648200"/>
                </a:moveTo>
                <a:lnTo>
                  <a:pt x="4572000" y="4648200"/>
                </a:lnTo>
                <a:lnTo>
                  <a:pt x="45720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5603" y="1708404"/>
            <a:ext cx="2557272" cy="369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60490" y="543432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4261" y="543432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97116" y="543432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9589" y="543432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rebuchet MS"/>
                <a:cs typeface="Trebuchet MS"/>
              </a:rPr>
              <a:t>60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62443" y="543432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rebuchet MS"/>
                <a:cs typeface="Trebuchet MS"/>
              </a:rPr>
              <a:t>80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16214" y="5434329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1932" y="5085079"/>
            <a:ext cx="1613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Александровская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78171" y="4687951"/>
            <a:ext cx="1217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Казанская</a:t>
            </a:r>
            <a:r>
              <a:rPr sz="1000" spc="-1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08067" y="4290440"/>
            <a:ext cx="1287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Козловская</a:t>
            </a:r>
            <a:r>
              <a:rPr sz="1000" spc="-1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91050" y="3893311"/>
            <a:ext cx="1303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Никольская</a:t>
            </a:r>
            <a:r>
              <a:rPr sz="1000" spc="-1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44059" y="3495802"/>
            <a:ext cx="1351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Октябрьская</a:t>
            </a:r>
            <a:r>
              <a:rPr sz="1000" spc="-1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15053" y="3021329"/>
            <a:ext cx="127952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49860" marR="5080" indent="-137160">
              <a:lnSpc>
                <a:spcPct val="102000"/>
              </a:lnSpc>
              <a:spcBef>
                <a:spcPts val="70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Чигольская</a:t>
            </a:r>
            <a:r>
              <a:rPr sz="1000" spc="-2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  </a:t>
            </a:r>
            <a:r>
              <a:rPr sz="1000" spc="-50" dirty="0">
                <a:latin typeface="Trebuchet MS"/>
                <a:cs typeface="Trebuchet MS"/>
              </a:rPr>
              <a:t>им.П.А.Черенкова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14417" y="2700985"/>
            <a:ext cx="1281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45" dirty="0">
                <a:latin typeface="Trebuchet MS"/>
                <a:cs typeface="Trebuchet MS"/>
              </a:rPr>
              <a:t>Шанинская</a:t>
            </a:r>
            <a:r>
              <a:rPr sz="1000" spc="-1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СОШ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2445" y="2304033"/>
            <a:ext cx="1571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50" dirty="0">
                <a:latin typeface="Trebuchet MS"/>
                <a:cs typeface="Trebuchet MS"/>
              </a:rPr>
              <a:t>Старотишанская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35551" y="1906346"/>
            <a:ext cx="1360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МКОУ </a:t>
            </a:r>
            <a:r>
              <a:rPr sz="1000" spc="-60" dirty="0">
                <a:latin typeface="Trebuchet MS"/>
                <a:cs typeface="Trebuchet MS"/>
              </a:rPr>
              <a:t>Тереховская</a:t>
            </a:r>
            <a:r>
              <a:rPr sz="1000" spc="-17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ООШ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02522" y="5156453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02522" y="475894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02522" y="4361815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02522" y="396430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02522" y="3567176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02522" y="3169666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02522" y="2772536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02522" y="237515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02522" y="1977898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95515" y="5068061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95515" y="4670805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88507" y="4273422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88507" y="3876294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88507" y="3478784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02522" y="308165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02522" y="2684144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02522" y="1889505"/>
            <a:ext cx="2178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72327" y="4979670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72327" y="4582414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60389" y="4184726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60389" y="3787902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60389" y="3390087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84519" y="2993262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4,0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84519" y="2596133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4,0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88507" y="2198623"/>
            <a:ext cx="257175" cy="26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ts val="95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3,0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950"/>
              </a:lnSpc>
            </a:pP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84519" y="1801494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4,0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47259" y="1284732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0" y="124967"/>
                </a:moveTo>
                <a:lnTo>
                  <a:pt x="124967" y="124967"/>
                </a:lnTo>
                <a:lnTo>
                  <a:pt x="124967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38671" y="1284732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>
                <a:moveTo>
                  <a:pt x="0" y="124967"/>
                </a:moveTo>
                <a:lnTo>
                  <a:pt x="126491" y="124967"/>
                </a:lnTo>
                <a:lnTo>
                  <a:pt x="126491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35011" y="1284732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0" y="124967"/>
                </a:moveTo>
                <a:lnTo>
                  <a:pt x="124968" y="124967"/>
                </a:lnTo>
                <a:lnTo>
                  <a:pt x="124968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18709" y="1172336"/>
            <a:ext cx="336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2600960" algn="l"/>
              </a:tabLst>
            </a:pPr>
            <a:r>
              <a:rPr sz="1800" spc="-95" dirty="0">
                <a:latin typeface="Trebuchet MS"/>
                <a:cs typeface="Trebuchet MS"/>
              </a:rPr>
              <a:t>сред.балл	</a:t>
            </a:r>
            <a:r>
              <a:rPr sz="1800" spc="-60" dirty="0">
                <a:latin typeface="Trebuchet MS"/>
                <a:cs typeface="Trebuchet MS"/>
              </a:rPr>
              <a:t>%качест	</a:t>
            </a:r>
            <a:r>
              <a:rPr sz="1800" spc="204" dirty="0">
                <a:latin typeface="Trebuchet MS"/>
                <a:cs typeface="Trebuchet MS"/>
              </a:rPr>
              <a:t>%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успев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163068"/>
            <a:ext cx="743712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04" y="1024127"/>
            <a:ext cx="4197350" cy="2743200"/>
          </a:xfrm>
          <a:custGeom>
            <a:avLst/>
            <a:gdLst/>
            <a:ahLst/>
            <a:cxnLst/>
            <a:rect l="l" t="t" r="r" b="b"/>
            <a:pathLst>
              <a:path w="4197350" h="2743200">
                <a:moveTo>
                  <a:pt x="0" y="2743200"/>
                </a:moveTo>
                <a:lnTo>
                  <a:pt x="4197096" y="2743200"/>
                </a:lnTo>
                <a:lnTo>
                  <a:pt x="4197096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0176" y="1176527"/>
            <a:ext cx="2278379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0867" y="3490976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7742" y="349097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3445" y="349097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9277" y="349097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5361" y="3490976"/>
            <a:ext cx="480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940" algn="l"/>
              </a:tabLst>
            </a:pPr>
            <a:r>
              <a:rPr sz="900" spc="-40" dirty="0">
                <a:latin typeface="Trebuchet MS"/>
                <a:cs typeface="Trebuchet MS"/>
              </a:rPr>
              <a:t>80,0	</a:t>
            </a:r>
            <a:r>
              <a:rPr sz="900" spc="-20" dirty="0"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481" y="3132582"/>
            <a:ext cx="134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35" dirty="0">
                <a:latin typeface="Trebuchet MS"/>
                <a:cs typeface="Trebuchet MS"/>
              </a:rPr>
              <a:t>1-Абрамовская</a:t>
            </a:r>
            <a:r>
              <a:rPr sz="900" spc="-19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952" y="2630804"/>
            <a:ext cx="184975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3105" marR="5080" indent="-70104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Верхнетишанская </a:t>
            </a:r>
            <a:r>
              <a:rPr sz="900" spc="-40" dirty="0">
                <a:latin typeface="Trebuchet MS"/>
                <a:cs typeface="Trebuchet MS"/>
              </a:rPr>
              <a:t>СОШим.</a:t>
            </a:r>
            <a:r>
              <a:rPr sz="900" spc="-195" dirty="0">
                <a:latin typeface="Trebuchet MS"/>
                <a:cs typeface="Trebuchet MS"/>
              </a:rPr>
              <a:t> </a:t>
            </a:r>
            <a:r>
              <a:rPr sz="900" spc="-65" dirty="0">
                <a:latin typeface="Trebuchet MS"/>
                <a:cs typeface="Trebuchet MS"/>
              </a:rPr>
              <a:t>В.А.  </a:t>
            </a:r>
            <a:r>
              <a:rPr sz="900" spc="-55" dirty="0">
                <a:latin typeface="Trebuchet MS"/>
                <a:cs typeface="Trebuchet MS"/>
              </a:rPr>
              <a:t>Фуфаева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52" y="2268728"/>
            <a:ext cx="1235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35" dirty="0">
                <a:latin typeface="Trebuchet MS"/>
                <a:cs typeface="Trebuchet MS"/>
              </a:rPr>
              <a:t>Высоковская</a:t>
            </a:r>
            <a:r>
              <a:rPr sz="900" spc="-22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064" y="1767078"/>
            <a:ext cx="186055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23900" marR="5080" indent="-711835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20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Каменностепная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50" dirty="0">
                <a:latin typeface="Trebuchet MS"/>
                <a:cs typeface="Trebuchet MS"/>
              </a:rPr>
              <a:t>им. </a:t>
            </a:r>
            <a:r>
              <a:rPr sz="900" spc="-40" dirty="0">
                <a:latin typeface="Trebuchet MS"/>
                <a:cs typeface="Trebuchet MS"/>
              </a:rPr>
              <a:t>А.М.  </a:t>
            </a:r>
            <a:r>
              <a:rPr sz="900" spc="-30" dirty="0">
                <a:latin typeface="Trebuchet MS"/>
                <a:cs typeface="Trebuchet MS"/>
              </a:rPr>
              <a:t>Иванова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321" y="1404315"/>
            <a:ext cx="11023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50" dirty="0">
                <a:latin typeface="Trebuchet MS"/>
                <a:cs typeface="Trebuchet MS"/>
              </a:rPr>
              <a:t>Таловская</a:t>
            </a:r>
            <a:r>
              <a:rPr sz="900" spc="-210" dirty="0">
                <a:latin typeface="Trebuchet MS"/>
                <a:cs typeface="Trebuchet MS"/>
              </a:rPr>
              <a:t> </a:t>
            </a:r>
            <a:r>
              <a:rPr sz="900" spc="-35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7040" y="2770123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69,2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52886" y="2382520"/>
            <a:ext cx="426720" cy="126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944"/>
              </a:lnSpc>
            </a:pPr>
            <a:r>
              <a:rPr sz="1000" spc="-40" dirty="0">
                <a:latin typeface="Trebuchet MS"/>
                <a:cs typeface="Trebuchet MS"/>
              </a:rPr>
              <a:t>100,0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37795">
              <a:lnSpc>
                <a:spcPct val="100000"/>
              </a:lnSpc>
            </a:pPr>
            <a:r>
              <a:rPr sz="1000" spc="-40" dirty="0">
                <a:latin typeface="Trebuchet MS"/>
                <a:cs typeface="Trebuchet MS"/>
              </a:rPr>
              <a:t>100,0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spc="-40" dirty="0">
                <a:latin typeface="Trebuchet MS"/>
                <a:cs typeface="Trebuchet MS"/>
              </a:rPr>
              <a:t>00,0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7269" y="1906269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83,3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8450" y="1474469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85,7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56305" y="3106038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31,6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75330" y="2674111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23,1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1079" y="2242185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60,0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7973" y="1810257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50,0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8641" y="1378458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50,5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4707" y="3010026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00" b="1" spc="-85" dirty="0">
                <a:solidFill>
                  <a:srgbClr val="404040"/>
                </a:solidFill>
                <a:latin typeface="Trebuchet MS"/>
                <a:cs typeface="Trebuchet MS"/>
              </a:rPr>
              <a:t>,32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9500" y="2578099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00" b="1" spc="-85" dirty="0">
                <a:solidFill>
                  <a:srgbClr val="404040"/>
                </a:solidFill>
                <a:latin typeface="Trebuchet MS"/>
                <a:cs typeface="Trebuchet MS"/>
              </a:rPr>
              <a:t>,08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2580" y="2146173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00" b="1" spc="-85" dirty="0">
                <a:solidFill>
                  <a:srgbClr val="404040"/>
                </a:solidFill>
                <a:latin typeface="Trebuchet MS"/>
                <a:cs typeface="Trebuchet MS"/>
              </a:rPr>
              <a:t>,70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3851" y="1714245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00" b="1" spc="-85" dirty="0">
                <a:solidFill>
                  <a:srgbClr val="404040"/>
                </a:solidFill>
                <a:latin typeface="Trebuchet MS"/>
                <a:cs typeface="Trebuchet MS"/>
              </a:rPr>
              <a:t>,75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6866" y="1282446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00" b="1" spc="-85" dirty="0">
                <a:solidFill>
                  <a:srgbClr val="404040"/>
                </a:solidFill>
                <a:latin typeface="Trebuchet MS"/>
                <a:cs typeface="Trebuchet MS"/>
              </a:rPr>
              <a:t>,42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43400" y="1024127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200"/>
                </a:moveTo>
                <a:lnTo>
                  <a:pt x="4572000" y="2743200"/>
                </a:lnTo>
                <a:lnTo>
                  <a:pt x="457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71488" y="1176527"/>
            <a:ext cx="2074163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223772" y="220979"/>
          <a:ext cx="7677784" cy="354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420"/>
                <a:gridCol w="2165350"/>
                <a:gridCol w="167639"/>
                <a:gridCol w="940435"/>
                <a:gridCol w="891540"/>
                <a:gridCol w="406400"/>
              </a:tblGrid>
              <a:tr h="790575">
                <a:tc gridSpan="5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Результаты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основного 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государственного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экзамена 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2000" b="1" spc="-4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классах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обществознанию 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(основной 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период)</a:t>
                      </a:r>
                      <a:r>
                        <a:rPr sz="2000" b="1" spc="-4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 </a:t>
                      </a:r>
                      <a:r>
                        <a:rPr sz="2000" b="1" spc="-25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73660" marB="0">
                    <a:lnL w="28575">
                      <a:solidFill>
                        <a:srgbClr val="0367BB"/>
                      </a:solidFill>
                      <a:prstDash val="solid"/>
                    </a:lnL>
                    <a:lnR w="28575">
                      <a:solidFill>
                        <a:srgbClr val="0367BB"/>
                      </a:solidFill>
                      <a:prstDash val="solid"/>
                    </a:lnR>
                    <a:lnT w="28575">
                      <a:solidFill>
                        <a:srgbClr val="0367BB"/>
                      </a:solidFill>
                      <a:prstDash val="solid"/>
                    </a:lnT>
                    <a:lnB w="28575">
                      <a:solidFill>
                        <a:srgbClr val="0367BB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367BB"/>
                      </a:solidFill>
                      <a:prstDash val="solid"/>
                    </a:lnL>
                  </a:tcPr>
                </a:tc>
              </a:tr>
              <a:tr h="38227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Шанинская</a:t>
                      </a:r>
                      <a:r>
                        <a:rPr sz="9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77545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3,08	</a:t>
                      </a:r>
                      <a:r>
                        <a:rPr sz="1500" spc="-67" baseline="-16666" dirty="0">
                          <a:latin typeface="Trebuchet MS"/>
                          <a:cs typeface="Trebuchet MS"/>
                        </a:rPr>
                        <a:t>33,3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 rowSpan="1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75,0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752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69,2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spc="-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0,0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6510" algn="r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918844" algn="l"/>
                        </a:tabLst>
                      </a:pPr>
                      <a:r>
                        <a:rPr sz="1500" baseline="16666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500" spc="-7" baseline="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500" baseline="16666" dirty="0">
                          <a:latin typeface="Trebuchet MS"/>
                          <a:cs typeface="Trebuchet MS"/>
                        </a:rPr>
                        <a:t>,0	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100,0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spc="-5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dirty="0">
                          <a:latin typeface="Trebuchet MS"/>
                          <a:cs typeface="Trebuchet MS"/>
                        </a:rPr>
                        <a:t>0,0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2001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76,9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75,0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60,0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85,7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651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dirty="0">
                          <a:latin typeface="Trebuchet MS"/>
                          <a:cs typeface="Trebuchet MS"/>
                        </a:rPr>
                        <a:t>100,0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57,1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116839" algn="ctr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393700" algn="l"/>
                          <a:tab pos="759460" algn="l"/>
                        </a:tabLst>
                      </a:pPr>
                      <a:r>
                        <a:rPr sz="900" spc="-40" dirty="0">
                          <a:latin typeface="Trebuchet MS"/>
                          <a:cs typeface="Trebuchet MS"/>
                        </a:rPr>
                        <a:t>60,0	80,0	</a:t>
                      </a:r>
                      <a:r>
                        <a:rPr sz="900" spc="-35" dirty="0">
                          <a:latin typeface="Trebuchet MS"/>
                          <a:cs typeface="Trebuchet MS"/>
                        </a:rPr>
                        <a:t>100,0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rowSpan="1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latin typeface="Trebuchet MS"/>
                          <a:cs typeface="Trebuchet MS"/>
                        </a:rPr>
                        <a:t>Чигольская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 </a:t>
                      </a:r>
                      <a:r>
                        <a:rPr sz="900" spc="-45" dirty="0">
                          <a:latin typeface="Trebuchet MS"/>
                          <a:cs typeface="Trebuchet MS"/>
                        </a:rPr>
                        <a:t>им.П.А.Черенкова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10"/>
                        </a:lnSpc>
                      </a:pPr>
                      <a:r>
                        <a:rPr sz="1500" spc="-254" baseline="-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spc="-17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500" spc="-254" baseline="-16666" dirty="0">
                          <a:latin typeface="Trebuchet MS"/>
                          <a:cs typeface="Trebuchet MS"/>
                        </a:rPr>
                        <a:t>,0</a:t>
                      </a:r>
                      <a:r>
                        <a:rPr sz="1000" spc="-170" dirty="0">
                          <a:latin typeface="Trebuchet MS"/>
                          <a:cs typeface="Trebuchet MS"/>
                        </a:rPr>
                        <a:t>,69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Синявская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10"/>
                        </a:lnSpc>
                      </a:pPr>
                      <a:r>
                        <a:rPr sz="1500" spc="-247" baseline="-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spc="-16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500" spc="-247" baseline="-16666" dirty="0">
                          <a:latin typeface="Trebuchet MS"/>
                          <a:cs typeface="Trebuchet MS"/>
                        </a:rPr>
                        <a:t>,0</a:t>
                      </a:r>
                      <a:r>
                        <a:rPr sz="1000" spc="-165" dirty="0">
                          <a:latin typeface="Trebuchet MS"/>
                          <a:cs typeface="Trebuchet MS"/>
                        </a:rPr>
                        <a:t>,00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Орловская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r>
                        <a:rPr sz="9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0" dirty="0">
                          <a:latin typeface="Trebuchet MS"/>
                          <a:cs typeface="Trebuchet MS"/>
                        </a:rPr>
                        <a:t>им. </a:t>
                      </a:r>
                      <a:r>
                        <a:rPr sz="900" spc="-55" dirty="0">
                          <a:latin typeface="Trebuchet MS"/>
                          <a:cs typeface="Trebuchet MS"/>
                        </a:rPr>
                        <a:t>И.Ф.Жужукина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010"/>
                        </a:lnSpc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3,50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Октябрьская</a:t>
                      </a:r>
                      <a:r>
                        <a:rPr sz="900" spc="-2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10"/>
                        </a:lnSpc>
                      </a:pPr>
                      <a:r>
                        <a:rPr sz="1500" spc="-247" baseline="-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spc="-165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500" spc="-247" baseline="-16666" dirty="0">
                          <a:latin typeface="Trebuchet MS"/>
                          <a:cs typeface="Trebuchet MS"/>
                        </a:rPr>
                        <a:t>,0</a:t>
                      </a:r>
                      <a:r>
                        <a:rPr sz="1000" spc="-165" dirty="0">
                          <a:latin typeface="Trebuchet MS"/>
                          <a:cs typeface="Trebuchet MS"/>
                        </a:rPr>
                        <a:t>,00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Новотроицкая 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10"/>
                        </a:lnSpc>
                        <a:tabLst>
                          <a:tab pos="476250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3,00	</a:t>
                      </a:r>
                      <a:r>
                        <a:rPr sz="1500" spc="-67" baseline="-16666" dirty="0">
                          <a:latin typeface="Trebuchet MS"/>
                          <a:cs typeface="Trebuchet MS"/>
                        </a:rPr>
                        <a:t>23,1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Никольская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10"/>
                        </a:lnSpc>
                        <a:tabLst>
                          <a:tab pos="513715" algn="l"/>
                        </a:tabLst>
                      </a:pPr>
                      <a:r>
                        <a:rPr sz="1500" spc="-270" baseline="-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spc="-18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500" spc="-270" baseline="-16666" dirty="0">
                          <a:latin typeface="Trebuchet MS"/>
                          <a:cs typeface="Trebuchet MS"/>
                        </a:rPr>
                        <a:t>,0</a:t>
                      </a:r>
                      <a:r>
                        <a:rPr sz="1000" spc="-180" dirty="0">
                          <a:latin typeface="Trebuchet MS"/>
                          <a:cs typeface="Trebuchet MS"/>
                        </a:rPr>
                        <a:t>,25	</a:t>
                      </a:r>
                      <a:r>
                        <a:rPr sz="1500" spc="-67" baseline="-36111" dirty="0">
                          <a:latin typeface="Trebuchet MS"/>
                          <a:cs typeface="Trebuchet MS"/>
                        </a:rPr>
                        <a:t>25,0</a:t>
                      </a:r>
                      <a:endParaRPr sz="1500" baseline="-36111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2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Козловская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50"/>
                        </a:lnSpc>
                      </a:pPr>
                      <a:r>
                        <a:rPr sz="1000" spc="-80" dirty="0">
                          <a:latin typeface="Trebuchet MS"/>
                          <a:cs typeface="Trebuchet MS"/>
                        </a:rPr>
                        <a:t>2,88</a:t>
                      </a:r>
                      <a:r>
                        <a:rPr sz="1500" spc="-120" baseline="-16666" dirty="0">
                          <a:latin typeface="Trebuchet MS"/>
                          <a:cs typeface="Trebuchet MS"/>
                        </a:rPr>
                        <a:t>12,5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Казанская </a:t>
                      </a:r>
                      <a:r>
                        <a:rPr sz="900" spc="-35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010"/>
                        </a:lnSpc>
                        <a:tabLst>
                          <a:tab pos="612140" algn="l"/>
                        </a:tabLst>
                      </a:pPr>
                      <a:r>
                        <a:rPr sz="1000" spc="-45" dirty="0">
                          <a:latin typeface="Trebuchet MS"/>
                          <a:cs typeface="Trebuchet MS"/>
                        </a:rPr>
                        <a:t>2,90	</a:t>
                      </a:r>
                      <a:r>
                        <a:rPr sz="1500" spc="-67" baseline="-16666" dirty="0">
                          <a:latin typeface="Trebuchet MS"/>
                          <a:cs typeface="Trebuchet MS"/>
                        </a:rPr>
                        <a:t>30,0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</a:t>
                      </a:r>
                      <a:r>
                        <a:rPr sz="900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45" dirty="0">
                          <a:latin typeface="Trebuchet MS"/>
                          <a:cs typeface="Trebuchet MS"/>
                        </a:rPr>
                        <a:t>Еланская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10"/>
                        </a:lnSpc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3,00</a:t>
                      </a:r>
                      <a:r>
                        <a:rPr sz="1500" spc="-75" baseline="-16666" dirty="0">
                          <a:latin typeface="Trebuchet MS"/>
                          <a:cs typeface="Trebuchet MS"/>
                        </a:rPr>
                        <a:t>14,3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 </a:t>
                      </a:r>
                      <a:r>
                        <a:rPr sz="900" spc="-45" dirty="0">
                          <a:latin typeface="Trebuchet MS"/>
                          <a:cs typeface="Trebuchet MS"/>
                        </a:rPr>
                        <a:t>Докучаевская</a:t>
                      </a:r>
                      <a:r>
                        <a:rPr sz="9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010"/>
                        </a:lnSpc>
                      </a:pPr>
                      <a:r>
                        <a:rPr sz="1000" spc="-50" dirty="0">
                          <a:latin typeface="Trebuchet MS"/>
                          <a:cs typeface="Trebuchet MS"/>
                        </a:rPr>
                        <a:t>3,14</a:t>
                      </a:r>
                      <a:r>
                        <a:rPr sz="1500" spc="-75" baseline="-16666" dirty="0">
                          <a:latin typeface="Trebuchet MS"/>
                          <a:cs typeface="Trebuchet MS"/>
                        </a:rPr>
                        <a:t>14,3</a:t>
                      </a:r>
                      <a:endParaRPr sz="1500" baseline="-16666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4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МКОУ </a:t>
                      </a:r>
                      <a:r>
                        <a:rPr sz="900" spc="-40" dirty="0">
                          <a:latin typeface="Trebuchet MS"/>
                          <a:cs typeface="Trebuchet MS"/>
                        </a:rPr>
                        <a:t>Александровская</a:t>
                      </a:r>
                      <a:r>
                        <a:rPr sz="9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30" dirty="0">
                          <a:latin typeface="Trebuchet MS"/>
                          <a:cs typeface="Trebuchet MS"/>
                        </a:rPr>
                        <a:t>СОШ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05"/>
                        </a:lnSpc>
                      </a:pPr>
                      <a:r>
                        <a:rPr sz="1500" spc="-262" baseline="-16666" dirty="0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000" spc="-175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500" spc="-262" baseline="-16666" dirty="0">
                          <a:latin typeface="Trebuchet MS"/>
                          <a:cs typeface="Trebuchet MS"/>
                        </a:rPr>
                        <a:t>,0</a:t>
                      </a:r>
                      <a:r>
                        <a:rPr sz="1000" spc="-175" dirty="0">
                          <a:latin typeface="Trebuchet MS"/>
                          <a:cs typeface="Trebuchet MS"/>
                        </a:rPr>
                        <a:t>,57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367B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0,0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622300" algn="l"/>
                        </a:tabLst>
                      </a:pPr>
                      <a:r>
                        <a:rPr sz="900" spc="-40" dirty="0">
                          <a:latin typeface="Trebuchet MS"/>
                          <a:cs typeface="Trebuchet MS"/>
                        </a:rPr>
                        <a:t>20,0	40,0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2432304" y="3767328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200"/>
                </a:moveTo>
                <a:lnTo>
                  <a:pt x="4572000" y="2743200"/>
                </a:lnTo>
                <a:lnTo>
                  <a:pt x="457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21252" y="3962400"/>
            <a:ext cx="1432560" cy="219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61308" y="6193942"/>
            <a:ext cx="1517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Trebuchet MS"/>
                <a:cs typeface="Trebuchet MS"/>
              </a:rPr>
              <a:t>0,0 </a:t>
            </a:r>
            <a:r>
              <a:rPr sz="900" spc="-40" dirty="0">
                <a:latin typeface="Trebuchet MS"/>
                <a:cs typeface="Trebuchet MS"/>
              </a:rPr>
              <a:t>20,0 40,0 60,0 80,0</a:t>
            </a:r>
            <a:r>
              <a:rPr sz="900" spc="-200" dirty="0">
                <a:latin typeface="Trebuchet MS"/>
                <a:cs typeface="Trebuchet MS"/>
              </a:rPr>
              <a:t> </a:t>
            </a:r>
            <a:r>
              <a:rPr sz="900" spc="-35" dirty="0">
                <a:latin typeface="Trebuchet MS"/>
                <a:cs typeface="Trebuchet MS"/>
              </a:rPr>
              <a:t>100,0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54351" y="5843117"/>
            <a:ext cx="1297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Бирюченская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24505" y="5427091"/>
            <a:ext cx="1327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Димитровская</a:t>
            </a:r>
            <a:r>
              <a:rPr sz="900" spc="-204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08529" y="4941189"/>
            <a:ext cx="114427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6405" marR="5080" indent="-43434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5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Старотишанская 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1167" y="4594605"/>
            <a:ext cx="1111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Советская</a:t>
            </a:r>
            <a:r>
              <a:rPr sz="900" spc="-22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708" y="4178554"/>
            <a:ext cx="1227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55" dirty="0">
                <a:latin typeface="Trebuchet MS"/>
                <a:cs typeface="Trebuchet MS"/>
              </a:rPr>
              <a:t>Тереховская</a:t>
            </a:r>
            <a:r>
              <a:rPr sz="900" spc="-19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22570" y="5909564"/>
            <a:ext cx="31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25" dirty="0">
                <a:latin typeface="Trebuchet MS"/>
                <a:cs typeface="Trebuchet MS"/>
              </a:rPr>
              <a:t>0</a:t>
            </a: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07051" y="5493816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83,3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22570" y="4661408"/>
            <a:ext cx="31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rebuchet MS"/>
                <a:cs typeface="Trebuchet MS"/>
              </a:rPr>
              <a:t>100,0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22570" y="4245355"/>
            <a:ext cx="31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Trebuchet MS"/>
                <a:cs typeface="Trebuchet MS"/>
              </a:rPr>
              <a:t>100,0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77917" y="5817514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50,0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1692" y="4985130"/>
            <a:ext cx="43434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5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28,6</a:t>
            </a:r>
            <a:endParaRPr sz="1000">
              <a:latin typeface="Trebuchet MS"/>
              <a:cs typeface="Trebuchet MS"/>
            </a:endParaRPr>
          </a:p>
          <a:p>
            <a:pPr marL="196850">
              <a:lnSpc>
                <a:spcPts val="965"/>
              </a:lnSpc>
            </a:pPr>
            <a:r>
              <a:rPr sz="1000" spc="-45" dirty="0">
                <a:latin typeface="Trebuchet MS"/>
                <a:cs typeface="Trebuchet MS"/>
              </a:rPr>
              <a:t>42,9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77917" y="4153027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50,0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78351" y="5725159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3,50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71620" y="5308853"/>
            <a:ext cx="42672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5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3,00</a:t>
            </a:r>
            <a:endParaRPr sz="1000">
              <a:latin typeface="Trebuchet MS"/>
              <a:cs typeface="Trebuchet MS"/>
            </a:endParaRPr>
          </a:p>
          <a:p>
            <a:pPr marL="189230">
              <a:lnSpc>
                <a:spcPts val="965"/>
              </a:lnSpc>
            </a:pPr>
            <a:r>
              <a:rPr sz="1000" spc="-45" dirty="0">
                <a:latin typeface="Trebuchet MS"/>
                <a:cs typeface="Trebuchet MS"/>
              </a:rPr>
              <a:t>16,7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67936" y="4892802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2,71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32884" y="4476750"/>
            <a:ext cx="288290" cy="26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>
              <a:lnSpc>
                <a:spcPts val="965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3,00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965"/>
              </a:lnSpc>
            </a:pPr>
            <a:r>
              <a:rPr sz="1000" spc="-55" dirty="0">
                <a:latin typeface="Trebuchet MS"/>
                <a:cs typeface="Trebuchet MS"/>
              </a:rPr>
              <a:t>0,0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78351" y="4060316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latin typeface="Trebuchet MS"/>
                <a:cs typeface="Trebuchet MS"/>
              </a:rPr>
              <a:t>3,50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15000" y="472440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124968"/>
                </a:moveTo>
                <a:lnTo>
                  <a:pt x="124967" y="124968"/>
                </a:lnTo>
                <a:lnTo>
                  <a:pt x="12496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5000" y="5076444"/>
            <a:ext cx="125095" cy="127000"/>
          </a:xfrm>
          <a:custGeom>
            <a:avLst/>
            <a:gdLst/>
            <a:ahLst/>
            <a:cxnLst/>
            <a:rect l="l" t="t" r="r" b="b"/>
            <a:pathLst>
              <a:path w="125095" h="127000">
                <a:moveTo>
                  <a:pt x="0" y="126491"/>
                </a:moveTo>
                <a:lnTo>
                  <a:pt x="124967" y="126491"/>
                </a:lnTo>
                <a:lnTo>
                  <a:pt x="124967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886450" y="4534280"/>
            <a:ext cx="1004569" cy="7308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-145" dirty="0">
                <a:latin typeface="Trebuchet MS"/>
                <a:cs typeface="Trebuchet MS"/>
              </a:rPr>
              <a:t>с</a:t>
            </a:r>
            <a:r>
              <a:rPr sz="1800" spc="-80" dirty="0">
                <a:latin typeface="Trebuchet MS"/>
                <a:cs typeface="Trebuchet MS"/>
              </a:rPr>
              <a:t>р</a:t>
            </a:r>
            <a:r>
              <a:rPr sz="1800" spc="-95" dirty="0">
                <a:latin typeface="Trebuchet MS"/>
                <a:cs typeface="Trebuchet MS"/>
              </a:rPr>
              <a:t>е</a:t>
            </a:r>
            <a:r>
              <a:rPr sz="1800" spc="-155" dirty="0">
                <a:latin typeface="Trebuchet MS"/>
                <a:cs typeface="Trebuchet MS"/>
              </a:rPr>
              <a:t>д</a:t>
            </a:r>
            <a:r>
              <a:rPr sz="1800" spc="-95" dirty="0">
                <a:latin typeface="Trebuchet MS"/>
                <a:cs typeface="Trebuchet MS"/>
              </a:rPr>
              <a:t>.</a:t>
            </a:r>
            <a:r>
              <a:rPr sz="1800" spc="-65" dirty="0">
                <a:latin typeface="Trebuchet MS"/>
                <a:cs typeface="Trebuchet MS"/>
              </a:rPr>
              <a:t>бал</a:t>
            </a:r>
            <a:r>
              <a:rPr sz="1800" spc="-95" dirty="0">
                <a:latin typeface="Trebuchet MS"/>
                <a:cs typeface="Trebuchet MS"/>
              </a:rPr>
              <a:t>л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-65" dirty="0">
                <a:latin typeface="Trebuchet MS"/>
                <a:cs typeface="Trebuchet MS"/>
              </a:rPr>
              <a:t>%качест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15000" y="543001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124968"/>
                </a:moveTo>
                <a:lnTo>
                  <a:pt x="124967" y="124968"/>
                </a:lnTo>
                <a:lnTo>
                  <a:pt x="12496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886450" y="5317997"/>
            <a:ext cx="781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latin typeface="Trebuchet MS"/>
                <a:cs typeface="Trebuchet MS"/>
              </a:rPr>
              <a:t>%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успев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561" y="130302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Основное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общее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17347"/>
            <a:ext cx="74218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3994" y="5295138"/>
            <a:ext cx="4980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получили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аттестат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в 2018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году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- 124</a:t>
            </a:r>
            <a:r>
              <a:rPr sz="16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человека.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2659" y="2281427"/>
            <a:ext cx="2944367" cy="220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1699260"/>
            <a:ext cx="4114800" cy="3246120"/>
          </a:xfrm>
          <a:custGeom>
            <a:avLst/>
            <a:gdLst/>
            <a:ahLst/>
            <a:cxnLst/>
            <a:rect l="l" t="t" r="r" b="b"/>
            <a:pathLst>
              <a:path w="4114800" h="3246120">
                <a:moveTo>
                  <a:pt x="0" y="3246120"/>
                </a:moveTo>
                <a:lnTo>
                  <a:pt x="4114800" y="3246120"/>
                </a:lnTo>
                <a:lnTo>
                  <a:pt x="4114800" y="0"/>
                </a:lnTo>
                <a:lnTo>
                  <a:pt x="0" y="0"/>
                </a:lnTo>
                <a:lnTo>
                  <a:pt x="0" y="3246120"/>
                </a:lnTo>
                <a:close/>
              </a:path>
            </a:pathLst>
          </a:custGeom>
          <a:solidFill>
            <a:srgbClr val="F1F1F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6207" y="4155947"/>
            <a:ext cx="1590040" cy="0"/>
          </a:xfrm>
          <a:custGeom>
            <a:avLst/>
            <a:gdLst/>
            <a:ahLst/>
            <a:cxnLst/>
            <a:rect l="l" t="t" r="r" b="b"/>
            <a:pathLst>
              <a:path w="1590039">
                <a:moveTo>
                  <a:pt x="0" y="0"/>
                </a:moveTo>
                <a:lnTo>
                  <a:pt x="1589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272" y="4155947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792" y="4155947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207" y="3825240"/>
            <a:ext cx="1590040" cy="0"/>
          </a:xfrm>
          <a:custGeom>
            <a:avLst/>
            <a:gdLst/>
            <a:ahLst/>
            <a:cxnLst/>
            <a:rect l="l" t="t" r="r" b="b"/>
            <a:pathLst>
              <a:path w="1590039">
                <a:moveTo>
                  <a:pt x="0" y="0"/>
                </a:moveTo>
                <a:lnTo>
                  <a:pt x="1589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6272" y="382524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792" y="382524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6207" y="3494532"/>
            <a:ext cx="1590040" cy="0"/>
          </a:xfrm>
          <a:custGeom>
            <a:avLst/>
            <a:gdLst/>
            <a:ahLst/>
            <a:cxnLst/>
            <a:rect l="l" t="t" r="r" b="b"/>
            <a:pathLst>
              <a:path w="1590039">
                <a:moveTo>
                  <a:pt x="0" y="0"/>
                </a:moveTo>
                <a:lnTo>
                  <a:pt x="1589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6272" y="349453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4792" y="349453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6207" y="3163823"/>
            <a:ext cx="1590040" cy="0"/>
          </a:xfrm>
          <a:custGeom>
            <a:avLst/>
            <a:gdLst/>
            <a:ahLst/>
            <a:cxnLst/>
            <a:rect l="l" t="t" r="r" b="b"/>
            <a:pathLst>
              <a:path w="1590039">
                <a:moveTo>
                  <a:pt x="0" y="0"/>
                </a:moveTo>
                <a:lnTo>
                  <a:pt x="1589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6272" y="3163823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4792" y="316382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6272" y="2831592"/>
            <a:ext cx="1839595" cy="0"/>
          </a:xfrm>
          <a:custGeom>
            <a:avLst/>
            <a:gdLst/>
            <a:ahLst/>
            <a:cxnLst/>
            <a:rect l="l" t="t" r="r" b="b"/>
            <a:pathLst>
              <a:path w="1839595">
                <a:moveTo>
                  <a:pt x="0" y="0"/>
                </a:moveTo>
                <a:lnTo>
                  <a:pt x="1839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4792" y="283159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6272" y="2500883"/>
            <a:ext cx="1839595" cy="0"/>
          </a:xfrm>
          <a:custGeom>
            <a:avLst/>
            <a:gdLst/>
            <a:ahLst/>
            <a:cxnLst/>
            <a:rect l="l" t="t" r="r" b="b"/>
            <a:pathLst>
              <a:path w="1839595">
                <a:moveTo>
                  <a:pt x="0" y="0"/>
                </a:moveTo>
                <a:lnTo>
                  <a:pt x="1839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4792" y="250088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6272" y="2170176"/>
            <a:ext cx="1839595" cy="0"/>
          </a:xfrm>
          <a:custGeom>
            <a:avLst/>
            <a:gdLst/>
            <a:ahLst/>
            <a:cxnLst/>
            <a:rect l="l" t="t" r="r" b="b"/>
            <a:pathLst>
              <a:path w="1839595">
                <a:moveTo>
                  <a:pt x="0" y="0"/>
                </a:moveTo>
                <a:lnTo>
                  <a:pt x="1839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4792" y="217017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4792" y="1839467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>
                <a:moveTo>
                  <a:pt x="0" y="0"/>
                </a:moveTo>
                <a:lnTo>
                  <a:pt x="22509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9676" y="2017776"/>
            <a:ext cx="196850" cy="2468880"/>
          </a:xfrm>
          <a:custGeom>
            <a:avLst/>
            <a:gdLst/>
            <a:ahLst/>
            <a:cxnLst/>
            <a:rect l="l" t="t" r="r" b="b"/>
            <a:pathLst>
              <a:path w="196850" h="2468879">
                <a:moveTo>
                  <a:pt x="0" y="2468880"/>
                </a:moveTo>
                <a:lnTo>
                  <a:pt x="196595" y="2468880"/>
                </a:lnTo>
                <a:lnTo>
                  <a:pt x="196595" y="0"/>
                </a:lnTo>
                <a:lnTo>
                  <a:pt x="0" y="0"/>
                </a:lnTo>
                <a:lnTo>
                  <a:pt x="0" y="246888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9611" y="2878835"/>
            <a:ext cx="196850" cy="1607820"/>
          </a:xfrm>
          <a:custGeom>
            <a:avLst/>
            <a:gdLst/>
            <a:ahLst/>
            <a:cxnLst/>
            <a:rect l="l" t="t" r="r" b="b"/>
            <a:pathLst>
              <a:path w="196850" h="1607820">
                <a:moveTo>
                  <a:pt x="0" y="1607820"/>
                </a:moveTo>
                <a:lnTo>
                  <a:pt x="196595" y="1607820"/>
                </a:lnTo>
                <a:lnTo>
                  <a:pt x="196595" y="0"/>
                </a:lnTo>
                <a:lnTo>
                  <a:pt x="0" y="0"/>
                </a:lnTo>
                <a:lnTo>
                  <a:pt x="0" y="160782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79548" y="4320540"/>
            <a:ext cx="195580" cy="166370"/>
          </a:xfrm>
          <a:custGeom>
            <a:avLst/>
            <a:gdLst/>
            <a:ahLst/>
            <a:cxnLst/>
            <a:rect l="l" t="t" r="r" b="b"/>
            <a:pathLst>
              <a:path w="195580" h="166370">
                <a:moveTo>
                  <a:pt x="0" y="166116"/>
                </a:moveTo>
                <a:lnTo>
                  <a:pt x="195072" y="166116"/>
                </a:lnTo>
                <a:lnTo>
                  <a:pt x="195072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4792" y="4486655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>
                <a:moveTo>
                  <a:pt x="0" y="0"/>
                </a:moveTo>
                <a:lnTo>
                  <a:pt x="22509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975104" y="1778634"/>
            <a:ext cx="218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373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4404" y="2639059"/>
            <a:ext cx="218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243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08757" y="4081348"/>
            <a:ext cx="1498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3182" y="4384294"/>
            <a:ext cx="76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18792" y="4053332"/>
            <a:ext cx="140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4530" y="3060573"/>
            <a:ext cx="207010" cy="839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15" dirty="0">
                <a:latin typeface="Trebuchet MS"/>
                <a:cs typeface="Trebuchet MS"/>
              </a:rPr>
              <a:t>5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20" dirty="0">
                <a:latin typeface="Trebuchet MS"/>
                <a:cs typeface="Trebuchet MS"/>
              </a:rPr>
              <a:t>1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54530" y="2067813"/>
            <a:ext cx="207010" cy="839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3</a:t>
            </a:r>
            <a:r>
              <a:rPr sz="1000" spc="-15" dirty="0">
                <a:latin typeface="Trebuchet MS"/>
                <a:cs typeface="Trebuchet MS"/>
              </a:rPr>
              <a:t>5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20" dirty="0">
                <a:latin typeface="Trebuchet MS"/>
                <a:cs typeface="Trebuchet MS"/>
              </a:rPr>
              <a:t>3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15" dirty="0">
                <a:latin typeface="Trebuchet MS"/>
                <a:cs typeface="Trebuchet MS"/>
              </a:rPr>
              <a:t>5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54530" y="1736851"/>
            <a:ext cx="206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4</a:t>
            </a:r>
            <a:r>
              <a:rPr sz="1000" spc="-15" dirty="0">
                <a:latin typeface="Trebuchet MS"/>
                <a:cs typeface="Trebuchet MS"/>
              </a:rPr>
              <a:t>0</a:t>
            </a:r>
            <a:r>
              <a:rPr sz="1000" spc="-2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2042" y="4594986"/>
            <a:ext cx="424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Trebuchet MS"/>
                <a:cs typeface="Trebuchet MS"/>
              </a:rPr>
              <a:t>2</a:t>
            </a:r>
            <a:r>
              <a:rPr sz="1600" spc="-40" dirty="0">
                <a:latin typeface="Trebuchet MS"/>
                <a:cs typeface="Trebuchet MS"/>
              </a:rPr>
              <a:t>0</a:t>
            </a:r>
            <a:r>
              <a:rPr sz="1600" spc="-30" dirty="0">
                <a:latin typeface="Trebuchet MS"/>
                <a:cs typeface="Trebuchet MS"/>
              </a:rPr>
              <a:t>1</a:t>
            </a:r>
            <a:r>
              <a:rPr sz="1600" spc="-3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32147" y="266090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2147" y="316687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2147" y="367284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75150" y="2569591"/>
            <a:ext cx="998219" cy="12515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5080">
              <a:lnSpc>
                <a:spcPct val="102099"/>
              </a:lnSpc>
              <a:spcBef>
                <a:spcPts val="65"/>
              </a:spcBef>
            </a:pPr>
            <a:r>
              <a:rPr sz="1400" spc="-90" dirty="0">
                <a:latin typeface="Trebuchet MS"/>
                <a:cs typeface="Trebuchet MS"/>
              </a:rPr>
              <a:t>колич.  </a:t>
            </a:r>
            <a:r>
              <a:rPr sz="1400" spc="-60" dirty="0">
                <a:latin typeface="Trebuchet MS"/>
                <a:cs typeface="Trebuchet MS"/>
              </a:rPr>
              <a:t>выпус</a:t>
            </a:r>
            <a:r>
              <a:rPr sz="1400" spc="-55" dirty="0">
                <a:latin typeface="Trebuchet MS"/>
                <a:cs typeface="Trebuchet MS"/>
              </a:rPr>
              <a:t>кни</a:t>
            </a:r>
            <a:r>
              <a:rPr sz="1400" spc="-85" dirty="0">
                <a:latin typeface="Trebuchet MS"/>
                <a:cs typeface="Trebuchet MS"/>
              </a:rPr>
              <a:t>к</a:t>
            </a:r>
            <a:r>
              <a:rPr sz="1400" spc="-40" dirty="0">
                <a:latin typeface="Trebuchet MS"/>
                <a:cs typeface="Trebuchet MS"/>
              </a:rPr>
              <a:t>ов</a:t>
            </a:r>
            <a:endParaRPr sz="1400">
              <a:latin typeface="Trebuchet MS"/>
              <a:cs typeface="Trebuchet MS"/>
            </a:endParaRPr>
          </a:p>
          <a:p>
            <a:pPr marR="265430">
              <a:lnSpc>
                <a:spcPct val="102099"/>
              </a:lnSpc>
              <a:spcBef>
                <a:spcPts val="555"/>
              </a:spcBef>
            </a:pPr>
            <a:r>
              <a:rPr sz="1400" spc="-25" dirty="0">
                <a:latin typeface="Trebuchet MS"/>
                <a:cs typeface="Trebuchet MS"/>
              </a:rPr>
              <a:t>п</a:t>
            </a:r>
            <a:r>
              <a:rPr sz="1400" spc="-45" dirty="0">
                <a:latin typeface="Trebuchet MS"/>
                <a:cs typeface="Trebuchet MS"/>
              </a:rPr>
              <a:t>о</a:t>
            </a:r>
            <a:r>
              <a:rPr sz="1400" spc="-80" dirty="0">
                <a:latin typeface="Trebuchet MS"/>
                <a:cs typeface="Trebuchet MS"/>
              </a:rPr>
              <a:t>лу</a:t>
            </a:r>
            <a:r>
              <a:rPr sz="1400" spc="-75" dirty="0">
                <a:latin typeface="Trebuchet MS"/>
                <a:cs typeface="Trebuchet MS"/>
              </a:rPr>
              <a:t>ч</a:t>
            </a:r>
            <a:r>
              <a:rPr sz="1400" spc="-45" dirty="0">
                <a:latin typeface="Trebuchet MS"/>
                <a:cs typeface="Trebuchet MS"/>
              </a:rPr>
              <a:t>или  </a:t>
            </a:r>
            <a:r>
              <a:rPr sz="1400" spc="-85" dirty="0">
                <a:latin typeface="Trebuchet MS"/>
                <a:cs typeface="Trebuchet MS"/>
              </a:rPr>
              <a:t>аттестат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r>
              <a:rPr sz="1400" spc="-105" dirty="0">
                <a:latin typeface="Trebuchet MS"/>
                <a:cs typeface="Trebuchet MS"/>
              </a:rPr>
              <a:t>с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отличием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1004316"/>
            <a:ext cx="8599932" cy="516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033" y="87630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Анализ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r>
              <a:rPr sz="18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ЕГЭ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" y="106679"/>
            <a:ext cx="742187" cy="93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701" y="1019175"/>
            <a:ext cx="8121650" cy="25292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447415">
              <a:lnSpc>
                <a:spcPct val="100000"/>
              </a:lnSpc>
              <a:spcBef>
                <a:spcPts val="335"/>
              </a:spcBef>
            </a:pPr>
            <a:r>
              <a:rPr sz="1600" b="1" spc="-20" dirty="0">
                <a:latin typeface="Arial"/>
                <a:cs typeface="Arial"/>
              </a:rPr>
              <a:t>Возможные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причины</a:t>
            </a:r>
            <a:endParaRPr sz="16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99720" algn="l"/>
              </a:tabLst>
            </a:pPr>
            <a:r>
              <a:rPr sz="1800" spc="-70" dirty="0">
                <a:latin typeface="Trebuchet MS"/>
                <a:cs typeface="Trebuchet MS"/>
              </a:rPr>
              <a:t>Работа </a:t>
            </a:r>
            <a:r>
              <a:rPr sz="1800" spc="-95" dirty="0">
                <a:latin typeface="Trebuchet MS"/>
                <a:cs typeface="Trebuchet MS"/>
              </a:rPr>
              <a:t>учителей </a:t>
            </a:r>
            <a:r>
              <a:rPr sz="1800" spc="-114" dirty="0">
                <a:latin typeface="Trebuchet MS"/>
                <a:cs typeface="Trebuchet MS"/>
              </a:rPr>
              <a:t>(всех </a:t>
            </a:r>
            <a:r>
              <a:rPr sz="1800" spc="-90" dirty="0">
                <a:latin typeface="Trebuchet MS"/>
                <a:cs typeface="Trebuchet MS"/>
              </a:rPr>
              <a:t>ступеней </a:t>
            </a:r>
            <a:r>
              <a:rPr sz="1800" spc="-75" dirty="0">
                <a:latin typeface="Trebuchet MS"/>
                <a:cs typeface="Trebuchet MS"/>
              </a:rPr>
              <a:t>образования), </a:t>
            </a:r>
            <a:r>
              <a:rPr sz="1800" spc="-65" dirty="0">
                <a:latin typeface="Trebuchet MS"/>
                <a:cs typeface="Trebuchet MS"/>
              </a:rPr>
              <a:t>направленная </a:t>
            </a:r>
            <a:r>
              <a:rPr sz="1800" spc="-80" dirty="0">
                <a:latin typeface="Trebuchet MS"/>
                <a:cs typeface="Trebuchet MS"/>
              </a:rPr>
              <a:t>исключительно  </a:t>
            </a:r>
            <a:r>
              <a:rPr sz="1800" spc="-60" dirty="0">
                <a:latin typeface="Trebuchet MS"/>
                <a:cs typeface="Trebuchet MS"/>
              </a:rPr>
              <a:t>на </a:t>
            </a:r>
            <a:r>
              <a:rPr sz="1800" spc="-75" dirty="0">
                <a:latin typeface="Trebuchet MS"/>
                <a:cs typeface="Trebuchet MS"/>
              </a:rPr>
              <a:t>отработку </a:t>
            </a:r>
            <a:r>
              <a:rPr sz="1800" spc="-55" dirty="0">
                <a:latin typeface="Trebuchet MS"/>
                <a:cs typeface="Trebuchet MS"/>
              </a:rPr>
              <a:t>заданий </a:t>
            </a:r>
            <a:r>
              <a:rPr sz="1800" spc="-70" dirty="0">
                <a:latin typeface="Trebuchet MS"/>
                <a:cs typeface="Trebuchet MS"/>
              </a:rPr>
              <a:t>демоверсий </a:t>
            </a:r>
            <a:r>
              <a:rPr sz="1800" spc="-60" dirty="0">
                <a:latin typeface="Trebuchet MS"/>
                <a:cs typeface="Trebuchet MS"/>
              </a:rPr>
              <a:t>на уровне </a:t>
            </a:r>
            <a:r>
              <a:rPr sz="1800" spc="-70" dirty="0">
                <a:latin typeface="Trebuchet MS"/>
                <a:cs typeface="Trebuchet MS"/>
              </a:rPr>
              <a:t>формирования </a:t>
            </a:r>
            <a:r>
              <a:rPr sz="1800" spc="-65" dirty="0">
                <a:latin typeface="Trebuchet MS"/>
                <a:cs typeface="Trebuchet MS"/>
              </a:rPr>
              <a:t>навыка  выполнения </a:t>
            </a:r>
            <a:r>
              <a:rPr sz="1800" spc="-70" dirty="0">
                <a:latin typeface="Trebuchet MS"/>
                <a:cs typeface="Trebuchet MS"/>
              </a:rPr>
              <a:t>типовых </a:t>
            </a:r>
            <a:r>
              <a:rPr sz="1800" spc="-75" dirty="0">
                <a:latin typeface="Trebuchet MS"/>
                <a:cs typeface="Trebuchet MS"/>
              </a:rPr>
              <a:t>заданий, </a:t>
            </a:r>
            <a:r>
              <a:rPr sz="1800" spc="-175" dirty="0">
                <a:latin typeface="Trebuchet MS"/>
                <a:cs typeface="Trebuchet MS"/>
              </a:rPr>
              <a:t>т.е. </a:t>
            </a:r>
            <a:r>
              <a:rPr sz="1800" spc="-90" dirty="0">
                <a:latin typeface="Trebuchet MS"/>
                <a:cs typeface="Trebuchet MS"/>
              </a:rPr>
              <a:t>формальное, </a:t>
            </a:r>
            <a:r>
              <a:rPr sz="1800" spc="-85" dirty="0">
                <a:latin typeface="Trebuchet MS"/>
                <a:cs typeface="Trebuchet MS"/>
              </a:rPr>
              <a:t>неглубокое </a:t>
            </a:r>
            <a:r>
              <a:rPr sz="1800" spc="-80" dirty="0">
                <a:latin typeface="Trebuchet MS"/>
                <a:cs typeface="Trebuchet MS"/>
              </a:rPr>
              <a:t>усвоение </a:t>
            </a:r>
            <a:r>
              <a:rPr sz="1800" spc="-70" dirty="0">
                <a:latin typeface="Trebuchet MS"/>
                <a:cs typeface="Trebuchet MS"/>
              </a:rPr>
              <a:t>учебного  </a:t>
            </a:r>
            <a:r>
              <a:rPr sz="1800" spc="-85" dirty="0">
                <a:latin typeface="Trebuchet MS"/>
                <a:cs typeface="Trebuchet MS"/>
              </a:rPr>
              <a:t>материала, </a:t>
            </a:r>
            <a:r>
              <a:rPr sz="1800" spc="-95" dirty="0">
                <a:latin typeface="Trebuchet MS"/>
                <a:cs typeface="Trebuchet MS"/>
              </a:rPr>
              <a:t>что </a:t>
            </a:r>
            <a:r>
              <a:rPr sz="1800" spc="-70" dirty="0">
                <a:latin typeface="Trebuchet MS"/>
                <a:cs typeface="Trebuchet MS"/>
              </a:rPr>
              <a:t>противоречит </a:t>
            </a:r>
            <a:r>
              <a:rPr sz="1800" spc="-45" dirty="0">
                <a:latin typeface="Trebuchet MS"/>
                <a:cs typeface="Trebuchet MS"/>
              </a:rPr>
              <a:t>принципам </a:t>
            </a:r>
            <a:r>
              <a:rPr sz="1800" spc="-65" dirty="0">
                <a:latin typeface="Trebuchet MS"/>
                <a:cs typeface="Trebuchet MS"/>
              </a:rPr>
              <a:t>развивающего </a:t>
            </a:r>
            <a:r>
              <a:rPr sz="1800" spc="-55" dirty="0">
                <a:latin typeface="Trebuchet MS"/>
                <a:cs typeface="Trebuchet MS"/>
              </a:rPr>
              <a:t>образования </a:t>
            </a:r>
            <a:r>
              <a:rPr sz="1800" spc="-60" dirty="0">
                <a:latin typeface="Trebuchet MS"/>
                <a:cs typeface="Trebuchet MS"/>
              </a:rPr>
              <a:t>и </a:t>
            </a:r>
            <a:r>
              <a:rPr sz="1800" spc="-75" dirty="0">
                <a:latin typeface="Trebuchet MS"/>
                <a:cs typeface="Trebuchet MS"/>
              </a:rPr>
              <a:t>не  </a:t>
            </a:r>
            <a:r>
              <a:rPr sz="1800" spc="-90" dirty="0">
                <a:latin typeface="Trebuchet MS"/>
                <a:cs typeface="Trebuchet MS"/>
              </a:rPr>
              <a:t>способствует </a:t>
            </a:r>
            <a:r>
              <a:rPr sz="1800" spc="-70" dirty="0">
                <a:latin typeface="Trebuchet MS"/>
                <a:cs typeface="Trebuchet MS"/>
              </a:rPr>
              <a:t>достижению </a:t>
            </a:r>
            <a:r>
              <a:rPr sz="1800" spc="-75" dirty="0">
                <a:latin typeface="Trebuchet MS"/>
                <a:cs typeface="Trebuchet MS"/>
              </a:rPr>
              <a:t>метапредметных </a:t>
            </a:r>
            <a:r>
              <a:rPr sz="1800" spc="-95" dirty="0">
                <a:latin typeface="Trebuchet MS"/>
                <a:cs typeface="Trebuchet MS"/>
              </a:rPr>
              <a:t>результатов </a:t>
            </a:r>
            <a:r>
              <a:rPr sz="1800" spc="235" dirty="0">
                <a:latin typeface="Trebuchet MS"/>
                <a:cs typeface="Trebuchet MS"/>
              </a:rPr>
              <a:t>– </a:t>
            </a:r>
            <a:r>
              <a:rPr sz="1800" spc="-55" dirty="0">
                <a:latin typeface="Trebuchet MS"/>
                <a:cs typeface="Trebuchet MS"/>
              </a:rPr>
              <a:t>умению </a:t>
            </a:r>
            <a:r>
              <a:rPr sz="1800" spc="-110" dirty="0">
                <a:latin typeface="Trebuchet MS"/>
                <a:cs typeface="Trebuchet MS"/>
              </a:rPr>
              <a:t>учиться,  </a:t>
            </a:r>
            <a:r>
              <a:rPr sz="1800" spc="-65" dirty="0">
                <a:latin typeface="Trebuchet MS"/>
                <a:cs typeface="Trebuchet MS"/>
              </a:rPr>
              <a:t>развитию </a:t>
            </a:r>
            <a:r>
              <a:rPr sz="1800" spc="-70" dirty="0">
                <a:latin typeface="Trebuchet MS"/>
                <a:cs typeface="Trebuchet MS"/>
              </a:rPr>
              <a:t>вариативного </a:t>
            </a:r>
            <a:r>
              <a:rPr sz="1800" spc="-80" dirty="0">
                <a:latin typeface="Trebuchet MS"/>
                <a:cs typeface="Trebuchet MS"/>
              </a:rPr>
              <a:t>мышления, </a:t>
            </a:r>
            <a:r>
              <a:rPr sz="1800" spc="-50" dirty="0">
                <a:latin typeface="Trebuchet MS"/>
                <a:cs typeface="Trebuchet MS"/>
              </a:rPr>
              <a:t>умению </a:t>
            </a:r>
            <a:r>
              <a:rPr sz="1800" spc="-70" dirty="0">
                <a:latin typeface="Trebuchet MS"/>
                <a:cs typeface="Trebuchet MS"/>
              </a:rPr>
              <a:t>переносить </a:t>
            </a:r>
            <a:r>
              <a:rPr sz="1800" spc="-65" dirty="0">
                <a:latin typeface="Trebuchet MS"/>
                <a:cs typeface="Trebuchet MS"/>
              </a:rPr>
              <a:t>знания </a:t>
            </a:r>
            <a:r>
              <a:rPr sz="1800" spc="-70" dirty="0">
                <a:latin typeface="Trebuchet MS"/>
                <a:cs typeface="Trebuchet MS"/>
              </a:rPr>
              <a:t>в </a:t>
            </a:r>
            <a:r>
              <a:rPr sz="1800" spc="-45" dirty="0">
                <a:latin typeface="Trebuchet MS"/>
                <a:cs typeface="Trebuchet MS"/>
              </a:rPr>
              <a:t>новую  </a:t>
            </a:r>
            <a:r>
              <a:rPr sz="1800" spc="-85" dirty="0">
                <a:latin typeface="Trebuchet MS"/>
                <a:cs typeface="Trebuchet MS"/>
              </a:rPr>
              <a:t>ситуацию, </a:t>
            </a:r>
            <a:r>
              <a:rPr sz="1800" spc="-65" dirty="0">
                <a:latin typeface="Trebuchet MS"/>
                <a:cs typeface="Trebuchet MS"/>
              </a:rPr>
              <a:t>формированию </a:t>
            </a:r>
            <a:r>
              <a:rPr sz="1800" spc="-75" dirty="0">
                <a:latin typeface="Trebuchet MS"/>
                <a:cs typeface="Trebuchet MS"/>
              </a:rPr>
              <a:t>универсальных учебных </a:t>
            </a:r>
            <a:r>
              <a:rPr sz="1800" spc="-90" dirty="0">
                <a:latin typeface="Trebuchet MS"/>
                <a:cs typeface="Trebuchet MS"/>
              </a:rPr>
              <a:t>действий: </a:t>
            </a:r>
            <a:r>
              <a:rPr sz="1800" spc="-60" dirty="0">
                <a:latin typeface="Trebuchet MS"/>
                <a:cs typeface="Trebuchet MS"/>
              </a:rPr>
              <a:t>умениям  </a:t>
            </a:r>
            <a:r>
              <a:rPr sz="1800" spc="-80" dirty="0">
                <a:latin typeface="Trebuchet MS"/>
                <a:cs typeface="Trebuchet MS"/>
              </a:rPr>
              <a:t>размышлять, </a:t>
            </a:r>
            <a:r>
              <a:rPr sz="1800" spc="-100" dirty="0">
                <a:latin typeface="Trebuchet MS"/>
                <a:cs typeface="Trebuchet MS"/>
              </a:rPr>
              <a:t>сопоставлять, </a:t>
            </a:r>
            <a:r>
              <a:rPr sz="1800" spc="-75" dirty="0">
                <a:latin typeface="Trebuchet MS"/>
                <a:cs typeface="Trebuchet MS"/>
              </a:rPr>
              <a:t>анализировать, </a:t>
            </a:r>
            <a:r>
              <a:rPr sz="1800" spc="-90" dirty="0">
                <a:latin typeface="Trebuchet MS"/>
                <a:cs typeface="Trebuchet MS"/>
              </a:rPr>
              <a:t>сравнивать,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обобщать.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09701" y="3522726"/>
            <a:ext cx="373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1816735" algn="l"/>
                <a:tab pos="2684145" algn="l"/>
              </a:tabLst>
            </a:pPr>
            <a:r>
              <a:rPr sz="1800" spc="-70" dirty="0">
                <a:latin typeface="Trebuchet MS"/>
                <a:cs typeface="Trebuchet MS"/>
              </a:rPr>
              <a:t>Разработчики	</a:t>
            </a:r>
            <a:r>
              <a:rPr sz="1800" spc="-15" dirty="0">
                <a:latin typeface="Trebuchet MS"/>
                <a:cs typeface="Trebuchet MS"/>
              </a:rPr>
              <a:t>КИМов	</a:t>
            </a:r>
            <a:r>
              <a:rPr sz="1800" spc="-75" dirty="0">
                <a:latin typeface="Trebuchet MS"/>
                <a:cs typeface="Trebuchet MS"/>
              </a:rPr>
              <a:t>реализуют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941" y="3522726"/>
            <a:ext cx="113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Trebuchet MS"/>
                <a:cs typeface="Trebuchet MS"/>
              </a:rPr>
              <a:t>творческий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3928" y="3522726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п</a:t>
            </a:r>
            <a:r>
              <a:rPr sz="1800" spc="-85" dirty="0">
                <a:latin typeface="Trebuchet MS"/>
                <a:cs typeface="Trebuchet MS"/>
              </a:rPr>
              <a:t>о</a:t>
            </a:r>
            <a:r>
              <a:rPr sz="1800" spc="-30" dirty="0">
                <a:latin typeface="Trebuchet MS"/>
                <a:cs typeface="Trebuchet MS"/>
              </a:rPr>
              <a:t>д</a:t>
            </a:r>
            <a:r>
              <a:rPr sz="1800" spc="-165" dirty="0">
                <a:latin typeface="Trebuchet MS"/>
                <a:cs typeface="Trebuchet MS"/>
              </a:rPr>
              <a:t>х</a:t>
            </a:r>
            <a:r>
              <a:rPr sz="1800" spc="-70" dirty="0">
                <a:latin typeface="Trebuchet MS"/>
                <a:cs typeface="Trebuchet MS"/>
              </a:rPr>
              <a:t>о</a:t>
            </a:r>
            <a:r>
              <a:rPr sz="1800" spc="30" dirty="0">
                <a:latin typeface="Trebuchet MS"/>
                <a:cs typeface="Trebuchet MS"/>
              </a:rPr>
              <a:t>д</a:t>
            </a:r>
            <a:r>
              <a:rPr sz="1800" spc="-215" dirty="0"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2711" y="3522726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Trebuchet MS"/>
                <a:cs typeface="Trebuchet MS"/>
              </a:rPr>
              <a:t>к</a:t>
            </a:r>
            <a:r>
              <a:rPr sz="1800" spc="-80" dirty="0">
                <a:latin typeface="Trebuchet MS"/>
                <a:cs typeface="Trebuchet MS"/>
              </a:rPr>
              <a:t>а</a:t>
            </a:r>
            <a:r>
              <a:rPr sz="1800" spc="-55" dirty="0">
                <a:latin typeface="Trebuchet MS"/>
                <a:cs typeface="Trebuchet MS"/>
              </a:rPr>
              <a:t>ждый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6321" y="3522726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920" algn="l"/>
              </a:tabLst>
            </a:pPr>
            <a:r>
              <a:rPr sz="1800" spc="-185" dirty="0">
                <a:latin typeface="Trebuchet MS"/>
                <a:cs typeface="Trebuchet MS"/>
              </a:rPr>
              <a:t>г</a:t>
            </a:r>
            <a:r>
              <a:rPr sz="1800" spc="-70" dirty="0">
                <a:latin typeface="Trebuchet MS"/>
                <a:cs typeface="Trebuchet MS"/>
              </a:rPr>
              <a:t>о</a:t>
            </a:r>
            <a:r>
              <a:rPr sz="1800" spc="-40" dirty="0">
                <a:latin typeface="Trebuchet MS"/>
                <a:cs typeface="Trebuchet MS"/>
              </a:rPr>
              <a:t>д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5" dirty="0">
                <a:latin typeface="Trebuchet MS"/>
                <a:cs typeface="Trebuchet MS"/>
              </a:rPr>
              <a:t>в</a:t>
            </a:r>
            <a:r>
              <a:rPr sz="1800" spc="-75" dirty="0">
                <a:latin typeface="Trebuchet MS"/>
                <a:cs typeface="Trebuchet MS"/>
              </a:rPr>
              <a:t>н</a:t>
            </a:r>
            <a:r>
              <a:rPr sz="1800" spc="-85" dirty="0">
                <a:latin typeface="Trebuchet MS"/>
                <a:cs typeface="Trebuchet MS"/>
              </a:rPr>
              <a:t>ос</a:t>
            </a:r>
            <a:r>
              <a:rPr sz="1800" spc="-90" dirty="0">
                <a:latin typeface="Trebuchet MS"/>
                <a:cs typeface="Trebuchet MS"/>
              </a:rPr>
              <a:t>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701" y="3797045"/>
            <a:ext cx="81216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  <a:tabLst>
                <a:tab pos="1987550" algn="l"/>
                <a:tab pos="3408679" algn="l"/>
                <a:tab pos="4815205" algn="l"/>
                <a:tab pos="6639559" algn="l"/>
                <a:tab pos="7982584" algn="l"/>
              </a:tabLst>
            </a:pPr>
            <a:r>
              <a:rPr sz="1800" spc="-145" dirty="0">
                <a:latin typeface="Trebuchet MS"/>
                <a:cs typeface="Trebuchet MS"/>
              </a:rPr>
              <a:t>с</a:t>
            </a:r>
            <a:r>
              <a:rPr sz="1800" spc="-50" dirty="0">
                <a:latin typeface="Trebuchet MS"/>
                <a:cs typeface="Trebuchet MS"/>
              </a:rPr>
              <a:t>у</a:t>
            </a:r>
            <a:r>
              <a:rPr sz="1800" spc="-95" dirty="0">
                <a:latin typeface="Trebuchet MS"/>
                <a:cs typeface="Trebuchet MS"/>
              </a:rPr>
              <a:t>щ</a:t>
            </a:r>
            <a:r>
              <a:rPr sz="1800" spc="-90" dirty="0">
                <a:latin typeface="Trebuchet MS"/>
                <a:cs typeface="Trebuchet MS"/>
              </a:rPr>
              <a:t>ествен</a:t>
            </a:r>
            <a:r>
              <a:rPr sz="1800" spc="-60" dirty="0">
                <a:latin typeface="Trebuchet MS"/>
                <a:cs typeface="Trebuchet MS"/>
              </a:rPr>
              <a:t>ные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65" dirty="0">
                <a:latin typeface="Trebuchet MS"/>
                <a:cs typeface="Trebuchet MS"/>
              </a:rPr>
              <a:t>и</a:t>
            </a:r>
            <a:r>
              <a:rPr sz="1800" spc="-60" dirty="0">
                <a:latin typeface="Trebuchet MS"/>
                <a:cs typeface="Trebuchet MS"/>
              </a:rPr>
              <a:t>з</a:t>
            </a:r>
            <a:r>
              <a:rPr sz="1800" spc="-65" dirty="0">
                <a:latin typeface="Trebuchet MS"/>
                <a:cs typeface="Trebuchet MS"/>
              </a:rPr>
              <a:t>м</a:t>
            </a:r>
            <a:r>
              <a:rPr sz="1800" spc="-40" dirty="0">
                <a:latin typeface="Trebuchet MS"/>
                <a:cs typeface="Trebuchet MS"/>
              </a:rPr>
              <a:t>е</a:t>
            </a:r>
            <a:r>
              <a:rPr sz="1800" spc="-70" dirty="0">
                <a:latin typeface="Trebuchet MS"/>
                <a:cs typeface="Trebuchet MS"/>
              </a:rPr>
              <a:t>нения</a:t>
            </a:r>
            <a:r>
              <a:rPr sz="1800" spc="-215" dirty="0">
                <a:latin typeface="Trebuchet MS"/>
                <a:cs typeface="Trebuchet MS"/>
              </a:rPr>
              <a:t>,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95" dirty="0">
                <a:latin typeface="Trebuchet MS"/>
                <a:cs typeface="Trebuchet MS"/>
              </a:rPr>
              <a:t>тре</a:t>
            </a:r>
            <a:r>
              <a:rPr sz="1800" spc="-50" dirty="0">
                <a:latin typeface="Trebuchet MS"/>
                <a:cs typeface="Trebuchet MS"/>
              </a:rPr>
              <a:t>б</a:t>
            </a:r>
            <a:r>
              <a:rPr sz="1800" spc="-35" dirty="0">
                <a:latin typeface="Trebuchet MS"/>
                <a:cs typeface="Trebuchet MS"/>
              </a:rPr>
              <a:t>у</a:t>
            </a:r>
            <a:r>
              <a:rPr sz="1800" spc="-45" dirty="0">
                <a:latin typeface="Trebuchet MS"/>
                <a:cs typeface="Trebuchet MS"/>
              </a:rPr>
              <a:t>ю</a:t>
            </a:r>
            <a:r>
              <a:rPr sz="1800" spc="-60" dirty="0">
                <a:latin typeface="Trebuchet MS"/>
                <a:cs typeface="Trebuchet MS"/>
              </a:rPr>
              <a:t>щ</a:t>
            </a:r>
            <a:r>
              <a:rPr sz="1800" spc="-55" dirty="0">
                <a:latin typeface="Trebuchet MS"/>
                <a:cs typeface="Trebuchet MS"/>
              </a:rPr>
              <a:t>и</a:t>
            </a:r>
            <a:r>
              <a:rPr sz="1800" spc="-90" dirty="0">
                <a:latin typeface="Trebuchet MS"/>
                <a:cs typeface="Trebuchet MS"/>
              </a:rPr>
              <a:t>е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95" dirty="0">
                <a:latin typeface="Trebuchet MS"/>
                <a:cs typeface="Trebuchet MS"/>
              </a:rPr>
              <a:t>не</a:t>
            </a:r>
            <a:r>
              <a:rPr sz="1800" spc="-80" dirty="0">
                <a:latin typeface="Trebuchet MS"/>
                <a:cs typeface="Trebuchet MS"/>
              </a:rPr>
              <a:t>с</a:t>
            </a:r>
            <a:r>
              <a:rPr sz="1800" spc="-70" dirty="0">
                <a:latin typeface="Trebuchet MS"/>
                <a:cs typeface="Trebuchet MS"/>
              </a:rPr>
              <a:t>танда</a:t>
            </a:r>
            <a:r>
              <a:rPr sz="1800" spc="-65" dirty="0">
                <a:latin typeface="Trebuchet MS"/>
                <a:cs typeface="Trebuchet MS"/>
              </a:rPr>
              <a:t>р</a:t>
            </a:r>
            <a:r>
              <a:rPr sz="1800" spc="-80" dirty="0">
                <a:latin typeface="Trebuchet MS"/>
                <a:cs typeface="Trebuchet MS"/>
              </a:rPr>
              <a:t>т</a:t>
            </a:r>
            <a:r>
              <a:rPr sz="1800" spc="-85" dirty="0">
                <a:latin typeface="Trebuchet MS"/>
                <a:cs typeface="Trebuchet MS"/>
              </a:rPr>
              <a:t>н</a:t>
            </a:r>
            <a:r>
              <a:rPr sz="1800" spc="-105" dirty="0">
                <a:latin typeface="Trebuchet MS"/>
                <a:cs typeface="Trebuchet MS"/>
              </a:rPr>
              <a:t>ог</a:t>
            </a:r>
            <a:r>
              <a:rPr sz="1800" spc="-20" dirty="0">
                <a:latin typeface="Trebuchet MS"/>
                <a:cs typeface="Trebuchet MS"/>
              </a:rPr>
              <a:t>о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30" dirty="0">
                <a:latin typeface="Trebuchet MS"/>
                <a:cs typeface="Trebuchet MS"/>
              </a:rPr>
              <a:t>м</a:t>
            </a:r>
            <a:r>
              <a:rPr sz="1800" spc="-15" dirty="0">
                <a:latin typeface="Trebuchet MS"/>
                <a:cs typeface="Trebuchet MS"/>
              </a:rPr>
              <a:t>ы</a:t>
            </a:r>
            <a:r>
              <a:rPr sz="1800" spc="-85" dirty="0">
                <a:latin typeface="Trebuchet MS"/>
                <a:cs typeface="Trebuchet MS"/>
              </a:rPr>
              <a:t>ш</a:t>
            </a:r>
            <a:r>
              <a:rPr sz="1800" spc="-60" dirty="0">
                <a:latin typeface="Trebuchet MS"/>
                <a:cs typeface="Trebuchet MS"/>
              </a:rPr>
              <a:t>л</a:t>
            </a:r>
            <a:r>
              <a:rPr sz="1800" spc="-90" dirty="0">
                <a:latin typeface="Trebuchet MS"/>
                <a:cs typeface="Trebuchet MS"/>
              </a:rPr>
              <a:t>е</a:t>
            </a:r>
            <a:r>
              <a:rPr sz="1800" spc="-65" dirty="0">
                <a:latin typeface="Trebuchet MS"/>
                <a:cs typeface="Trebuchet MS"/>
              </a:rPr>
              <a:t>ния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60" dirty="0">
                <a:latin typeface="Trebuchet MS"/>
                <a:cs typeface="Trebuchet MS"/>
              </a:rPr>
              <a:t>и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80" dirty="0">
                <a:latin typeface="Trebuchet MS"/>
                <a:cs typeface="Trebuchet MS"/>
              </a:rPr>
              <a:t>осмысленности </a:t>
            </a:r>
            <a:r>
              <a:rPr sz="1800" spc="-65" dirty="0">
                <a:latin typeface="Trebuchet MS"/>
                <a:cs typeface="Trebuchet MS"/>
              </a:rPr>
              <a:t>учебной </a:t>
            </a:r>
            <a:r>
              <a:rPr sz="1800" spc="-100" dirty="0">
                <a:latin typeface="Trebuchet MS"/>
                <a:cs typeface="Trebuchet MS"/>
              </a:rPr>
              <a:t>деятельности, </a:t>
            </a:r>
            <a:r>
              <a:rPr sz="1800" spc="-95" dirty="0">
                <a:latin typeface="Trebuchet MS"/>
                <a:cs typeface="Trebuchet MS"/>
              </a:rPr>
              <a:t>что </a:t>
            </a:r>
            <a:r>
              <a:rPr sz="1800" spc="-55" dirty="0">
                <a:latin typeface="Trebuchet MS"/>
                <a:cs typeface="Trebuchet MS"/>
              </a:rPr>
              <a:t>и </a:t>
            </a:r>
            <a:r>
              <a:rPr sz="1800" spc="-65" dirty="0">
                <a:latin typeface="Trebuchet MS"/>
                <a:cs typeface="Trebuchet MS"/>
              </a:rPr>
              <a:t>вызывает </a:t>
            </a:r>
            <a:r>
              <a:rPr sz="1800" spc="-80" dirty="0">
                <a:latin typeface="Trebuchet MS"/>
                <a:cs typeface="Trebuchet MS"/>
              </a:rPr>
              <a:t>затруднения</a:t>
            </a:r>
            <a:r>
              <a:rPr sz="1800" spc="-34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учителей.</a:t>
            </a:r>
            <a:endParaRPr sz="1800">
              <a:latin typeface="Trebuchet MS"/>
              <a:cs typeface="Trebuchet MS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85" dirty="0">
                <a:latin typeface="Trebuchet MS"/>
                <a:cs typeface="Trebuchet MS"/>
              </a:rPr>
              <a:t>Недостаточная </a:t>
            </a:r>
            <a:r>
              <a:rPr sz="1800" spc="-65" dirty="0">
                <a:latin typeface="Trebuchet MS"/>
                <a:cs typeface="Trebuchet MS"/>
              </a:rPr>
              <a:t>работа </a:t>
            </a:r>
            <a:r>
              <a:rPr sz="1800" spc="-95" dirty="0">
                <a:latin typeface="Trebuchet MS"/>
                <a:cs typeface="Trebuchet MS"/>
              </a:rPr>
              <a:t>учителей </a:t>
            </a:r>
            <a:r>
              <a:rPr sz="1800" spc="-135" dirty="0">
                <a:latin typeface="Trebuchet MS"/>
                <a:cs typeface="Trebuchet MS"/>
              </a:rPr>
              <a:t>с </a:t>
            </a:r>
            <a:r>
              <a:rPr sz="1800" spc="-95" dirty="0">
                <a:latin typeface="Trebuchet MS"/>
                <a:cs typeface="Trebuchet MS"/>
              </a:rPr>
              <a:t>текстами </a:t>
            </a:r>
            <a:r>
              <a:rPr sz="1800" spc="-75" dirty="0">
                <a:latin typeface="Trebuchet MS"/>
                <a:cs typeface="Trebuchet MS"/>
              </a:rPr>
              <a:t>учебных заданий, </a:t>
            </a:r>
            <a:r>
              <a:rPr sz="1800" spc="-80" dirty="0">
                <a:latin typeface="Trebuchet MS"/>
                <a:cs typeface="Trebuchet MS"/>
              </a:rPr>
              <a:t>предлагаемых  </a:t>
            </a:r>
            <a:r>
              <a:rPr sz="1800" spc="-65" dirty="0">
                <a:latin typeface="Trebuchet MS"/>
                <a:cs typeface="Trebuchet MS"/>
              </a:rPr>
              <a:t>авторами </a:t>
            </a:r>
            <a:r>
              <a:rPr sz="1800" spc="-70" dirty="0">
                <a:latin typeface="Trebuchet MS"/>
                <a:cs typeface="Trebuchet MS"/>
              </a:rPr>
              <a:t>учебников </a:t>
            </a:r>
            <a:r>
              <a:rPr sz="1800" spc="-135" dirty="0">
                <a:latin typeface="Trebuchet MS"/>
                <a:cs typeface="Trebuchet MS"/>
              </a:rPr>
              <a:t>с </a:t>
            </a:r>
            <a:r>
              <a:rPr sz="1800" spc="-65" dirty="0">
                <a:latin typeface="Trebuchet MS"/>
                <a:cs typeface="Trebuchet MS"/>
              </a:rPr>
              <a:t>целью </a:t>
            </a:r>
            <a:r>
              <a:rPr sz="1800" spc="-60" dirty="0">
                <a:latin typeface="Trebuchet MS"/>
                <a:cs typeface="Trebuchet MS"/>
              </a:rPr>
              <a:t>придания </a:t>
            </a:r>
            <a:r>
              <a:rPr sz="1800" spc="-40" dirty="0">
                <a:latin typeface="Trebuchet MS"/>
                <a:cs typeface="Trebuchet MS"/>
              </a:rPr>
              <a:t>им </a:t>
            </a:r>
            <a:r>
              <a:rPr sz="1800" spc="-70" dirty="0">
                <a:latin typeface="Trebuchet MS"/>
                <a:cs typeface="Trebuchet MS"/>
              </a:rPr>
              <a:t>развивающего </a:t>
            </a:r>
            <a:r>
              <a:rPr sz="1800" spc="-100" dirty="0">
                <a:latin typeface="Trebuchet MS"/>
                <a:cs typeface="Trebuchet MS"/>
              </a:rPr>
              <a:t>характера,  </a:t>
            </a:r>
            <a:r>
              <a:rPr sz="1800" spc="-65" dirty="0">
                <a:latin typeface="Trebuchet MS"/>
                <a:cs typeface="Trebuchet MS"/>
              </a:rPr>
              <a:t>позволяющих </a:t>
            </a:r>
            <a:r>
              <a:rPr sz="1800" spc="-75" dirty="0">
                <a:latin typeface="Trebuchet MS"/>
                <a:cs typeface="Trebuchet MS"/>
              </a:rPr>
              <a:t>учащимся </a:t>
            </a:r>
            <a:r>
              <a:rPr sz="1800" spc="-55" dirty="0">
                <a:latin typeface="Trebuchet MS"/>
                <a:cs typeface="Trebuchet MS"/>
              </a:rPr>
              <a:t>осознанно </a:t>
            </a:r>
            <a:r>
              <a:rPr sz="1800" spc="-65" dirty="0">
                <a:latin typeface="Trebuchet MS"/>
                <a:cs typeface="Trebuchet MS"/>
              </a:rPr>
              <a:t>выбирать </a:t>
            </a:r>
            <a:r>
              <a:rPr sz="1800" spc="-70" dirty="0">
                <a:latin typeface="Trebuchet MS"/>
                <a:cs typeface="Trebuchet MS"/>
              </a:rPr>
              <a:t>учебные </a:t>
            </a:r>
            <a:r>
              <a:rPr sz="1800" spc="-85" dirty="0">
                <a:latin typeface="Trebuchet MS"/>
                <a:cs typeface="Trebuchet MS"/>
              </a:rPr>
              <a:t>действия </a:t>
            </a:r>
            <a:r>
              <a:rPr sz="1800" spc="-80" dirty="0">
                <a:latin typeface="Trebuchet MS"/>
                <a:cs typeface="Trebuchet MS"/>
              </a:rPr>
              <a:t>для  </a:t>
            </a:r>
            <a:r>
              <a:rPr sz="1800" spc="-65" dirty="0">
                <a:latin typeface="Trebuchet MS"/>
                <a:cs typeface="Trebuchet MS"/>
              </a:rPr>
              <a:t>выполнения </a:t>
            </a:r>
            <a:r>
              <a:rPr sz="1800" spc="-60" dirty="0">
                <a:latin typeface="Trebuchet MS"/>
                <a:cs typeface="Trebuchet MS"/>
              </a:rPr>
              <a:t>задания и </a:t>
            </a:r>
            <a:r>
              <a:rPr sz="1800" spc="-95" dirty="0">
                <a:latin typeface="Trebuchet MS"/>
                <a:cs typeface="Trebuchet MS"/>
              </a:rPr>
              <a:t>осуществлять </a:t>
            </a:r>
            <a:r>
              <a:rPr sz="1800" spc="-65" dirty="0">
                <a:latin typeface="Trebuchet MS"/>
                <a:cs typeface="Trebuchet MS"/>
              </a:rPr>
              <a:t>планируемую учебную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деятельность.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1800" spc="-80" dirty="0">
                <a:latin typeface="Trebuchet MS"/>
                <a:cs typeface="Trebuchet MS"/>
              </a:rPr>
              <a:t>Не </a:t>
            </a:r>
            <a:r>
              <a:rPr sz="1800" spc="-70" dirty="0">
                <a:latin typeface="Trebuchet MS"/>
                <a:cs typeface="Trebuchet MS"/>
              </a:rPr>
              <a:t>в </a:t>
            </a:r>
            <a:r>
              <a:rPr sz="1800" spc="-55" dirty="0">
                <a:latin typeface="Trebuchet MS"/>
                <a:cs typeface="Trebuchet MS"/>
              </a:rPr>
              <a:t>полной </a:t>
            </a:r>
            <a:r>
              <a:rPr sz="1800" spc="-65" dirty="0">
                <a:latin typeface="Trebuchet MS"/>
                <a:cs typeface="Trebuchet MS"/>
              </a:rPr>
              <a:t>мере </a:t>
            </a:r>
            <a:r>
              <a:rPr sz="1800" spc="-85" dirty="0">
                <a:latin typeface="Trebuchet MS"/>
                <a:cs typeface="Trebuchet MS"/>
              </a:rPr>
              <a:t>используются </a:t>
            </a:r>
            <a:r>
              <a:rPr sz="1800" spc="-65" dirty="0">
                <a:latin typeface="Trebuchet MS"/>
                <a:cs typeface="Trebuchet MS"/>
              </a:rPr>
              <a:t>возможности </a:t>
            </a:r>
            <a:r>
              <a:rPr sz="1800" spc="-60" dirty="0">
                <a:latin typeface="Trebuchet MS"/>
                <a:cs typeface="Trebuchet MS"/>
              </a:rPr>
              <a:t>внеурочной </a:t>
            </a:r>
            <a:r>
              <a:rPr sz="1800" spc="-55" dirty="0">
                <a:latin typeface="Trebuchet MS"/>
                <a:cs typeface="Trebuchet MS"/>
              </a:rPr>
              <a:t>и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внешкольной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Trebuchet MS"/>
                <a:cs typeface="Trebuchet MS"/>
              </a:rPr>
              <a:t>работы, </a:t>
            </a:r>
            <a:r>
              <a:rPr sz="1800" spc="-70" dirty="0">
                <a:latin typeface="Trebuchet MS"/>
                <a:cs typeface="Trebuchet MS"/>
              </a:rPr>
              <a:t>в </a:t>
            </a:r>
            <a:r>
              <a:rPr sz="1800" spc="-100" dirty="0">
                <a:latin typeface="Trebuchet MS"/>
                <a:cs typeface="Trebuchet MS"/>
              </a:rPr>
              <a:t>части </a:t>
            </a:r>
            <a:r>
              <a:rPr sz="1800" spc="-70" dirty="0">
                <a:latin typeface="Trebuchet MS"/>
                <a:cs typeface="Trebuchet MS"/>
              </a:rPr>
              <a:t>продолжения </a:t>
            </a:r>
            <a:r>
              <a:rPr sz="1800" spc="-85" dirty="0">
                <a:latin typeface="Trebuchet MS"/>
                <a:cs typeface="Trebuchet MS"/>
              </a:rPr>
              <a:t>тематики </a:t>
            </a:r>
            <a:r>
              <a:rPr sz="1800" spc="-55" dirty="0">
                <a:latin typeface="Trebuchet MS"/>
                <a:cs typeface="Trebuchet MS"/>
              </a:rPr>
              <a:t>урочной</a:t>
            </a:r>
            <a:r>
              <a:rPr sz="1800" spc="-3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деятельности.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961" y="177545"/>
            <a:ext cx="7272655" cy="79121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Анализ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Всероссийских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проверочных работ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классы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35636"/>
            <a:ext cx="742188" cy="932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068324"/>
            <a:ext cx="152400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55" dirty="0">
                <a:latin typeface="Trebuchet MS"/>
                <a:cs typeface="Trebuchet MS"/>
              </a:rPr>
              <a:t>Математика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0076" y="1072896"/>
            <a:ext cx="20561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35"/>
              </a:spcBef>
            </a:pPr>
            <a:r>
              <a:rPr sz="1800" spc="-65" dirty="0">
                <a:latin typeface="Trebuchet MS"/>
                <a:cs typeface="Trebuchet MS"/>
              </a:rPr>
              <a:t>Окружающий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мир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1608" y="3918203"/>
            <a:ext cx="152590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0" dirty="0">
                <a:latin typeface="Trebuchet MS"/>
                <a:cs typeface="Trebuchet MS"/>
              </a:rPr>
              <a:t>Русский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язык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467611"/>
            <a:ext cx="41148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3608" y="1467611"/>
            <a:ext cx="424434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00" y="4319015"/>
            <a:ext cx="4267200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761" y="140970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Анализ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Всероссийских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проверочных работ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классы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79" y="88392"/>
            <a:ext cx="742188" cy="93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247" y="1022603"/>
            <a:ext cx="1292860" cy="370840"/>
          </a:xfrm>
          <a:custGeom>
            <a:avLst/>
            <a:gdLst/>
            <a:ahLst/>
            <a:cxnLst/>
            <a:rect l="l" t="t" r="r" b="b"/>
            <a:pathLst>
              <a:path w="1292860" h="370840">
                <a:moveTo>
                  <a:pt x="0" y="370332"/>
                </a:moveTo>
                <a:lnTo>
                  <a:pt x="1292352" y="370332"/>
                </a:lnTo>
                <a:lnTo>
                  <a:pt x="1292352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0367" y="1030224"/>
            <a:ext cx="1323340" cy="368935"/>
          </a:xfrm>
          <a:custGeom>
            <a:avLst/>
            <a:gdLst/>
            <a:ahLst/>
            <a:cxnLst/>
            <a:rect l="l" t="t" r="r" b="b"/>
            <a:pathLst>
              <a:path w="1323340" h="368934">
                <a:moveTo>
                  <a:pt x="0" y="368808"/>
                </a:moveTo>
                <a:lnTo>
                  <a:pt x="1322832" y="368808"/>
                </a:lnTo>
                <a:lnTo>
                  <a:pt x="132283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47" y="1047750"/>
            <a:ext cx="5712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  <a:tabLst>
                <a:tab pos="4481195" algn="l"/>
              </a:tabLst>
            </a:pPr>
            <a:r>
              <a:rPr sz="2700" spc="-112" baseline="1543" dirty="0">
                <a:latin typeface="Trebuchet MS"/>
                <a:cs typeface="Trebuchet MS"/>
              </a:rPr>
              <a:t>Биология	</a:t>
            </a:r>
            <a:r>
              <a:rPr sz="1800" spc="-85" dirty="0">
                <a:latin typeface="Trebuchet MS"/>
                <a:cs typeface="Trebuchet MS"/>
              </a:rPr>
              <a:t>История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6340" y="3733800"/>
            <a:ext cx="1546860" cy="368935"/>
          </a:xfrm>
          <a:custGeom>
            <a:avLst/>
            <a:gdLst/>
            <a:ahLst/>
            <a:cxnLst/>
            <a:rect l="l" t="t" r="r" b="b"/>
            <a:pathLst>
              <a:path w="1546859" h="368935">
                <a:moveTo>
                  <a:pt x="0" y="368807"/>
                </a:moveTo>
                <a:lnTo>
                  <a:pt x="1546860" y="368807"/>
                </a:lnTo>
                <a:lnTo>
                  <a:pt x="154686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06340" y="3752850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Trebuchet MS"/>
                <a:cs typeface="Trebuchet MS"/>
              </a:rPr>
              <a:t>Русский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язык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59" y="1333500"/>
            <a:ext cx="4186428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4379" y="1348739"/>
            <a:ext cx="4227576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412" y="3726179"/>
            <a:ext cx="1504315" cy="368935"/>
          </a:xfrm>
          <a:custGeom>
            <a:avLst/>
            <a:gdLst/>
            <a:ahLst/>
            <a:cxnLst/>
            <a:rect l="l" t="t" r="r" b="b"/>
            <a:pathLst>
              <a:path w="1504314" h="368935">
                <a:moveTo>
                  <a:pt x="0" y="368808"/>
                </a:moveTo>
                <a:lnTo>
                  <a:pt x="1504188" y="368808"/>
                </a:lnTo>
                <a:lnTo>
                  <a:pt x="150418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9412" y="3744595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rebuchet MS"/>
                <a:cs typeface="Trebuchet MS"/>
              </a:rPr>
              <a:t>Математика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3359" y="4038600"/>
            <a:ext cx="4186428" cy="240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79" y="4053840"/>
            <a:ext cx="4227576" cy="240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577" y="136397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3995">
              <a:lnSpc>
                <a:spcPts val="234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школьного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marL="560070" marR="554355" algn="ctr">
              <a:lnSpc>
                <a:spcPct val="100000"/>
              </a:lnSpc>
              <a:spcBef>
                <a:spcPts val="1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Анализ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мониторинга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индивидуальных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учебных  достижений (весна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12" y="117347"/>
            <a:ext cx="74218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300" y="1496567"/>
            <a:ext cx="3276600" cy="370840"/>
          </a:xfrm>
          <a:custGeom>
            <a:avLst/>
            <a:gdLst/>
            <a:ahLst/>
            <a:cxnLst/>
            <a:rect l="l" t="t" r="r" b="b"/>
            <a:pathLst>
              <a:path w="3276600" h="370839">
                <a:moveTo>
                  <a:pt x="0" y="370332"/>
                </a:moveTo>
                <a:lnTo>
                  <a:pt x="3276600" y="370332"/>
                </a:lnTo>
                <a:lnTo>
                  <a:pt x="3276600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4647" y="2926079"/>
            <a:ext cx="28956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80" dirty="0">
                <a:latin typeface="Trebuchet MS"/>
                <a:cs typeface="Trebuchet MS"/>
              </a:rPr>
              <a:t>Комплексная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работа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1800" spc="-35" dirty="0">
                <a:latin typeface="Trebuchet MS"/>
                <a:cs typeface="Trebuchet MS"/>
              </a:rPr>
              <a:t>8 </a:t>
            </a:r>
            <a:r>
              <a:rPr sz="1800" spc="-110" dirty="0">
                <a:latin typeface="Trebuchet MS"/>
                <a:cs typeface="Trebuchet MS"/>
              </a:rPr>
              <a:t>класс- </a:t>
            </a:r>
            <a:r>
              <a:rPr sz="1800" spc="-100" dirty="0">
                <a:latin typeface="Trebuchet MS"/>
                <a:cs typeface="Trebuchet MS"/>
              </a:rPr>
              <a:t>химия,</a:t>
            </a:r>
            <a:r>
              <a:rPr sz="1800" spc="-27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физика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" y="1940051"/>
            <a:ext cx="4632960" cy="2767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2711" y="3622547"/>
            <a:ext cx="4514088" cy="2634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4683" y="1005839"/>
            <a:ext cx="5204460" cy="568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6300" y="1069289"/>
            <a:ext cx="633857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1800" spc="-30" dirty="0">
                <a:latin typeface="Trebuchet MS"/>
                <a:cs typeface="Trebuchet MS"/>
              </a:rPr>
              <a:t>МКОУ	</a:t>
            </a:r>
            <a:r>
              <a:rPr sz="1800" spc="-75" dirty="0">
                <a:latin typeface="Trebuchet MS"/>
                <a:cs typeface="Trebuchet MS"/>
              </a:rPr>
              <a:t>Каменностепная </a:t>
            </a:r>
            <a:r>
              <a:rPr sz="1800" spc="-60" dirty="0">
                <a:latin typeface="Trebuchet MS"/>
                <a:cs typeface="Trebuchet MS"/>
              </a:rPr>
              <a:t>СОШ </a:t>
            </a:r>
            <a:r>
              <a:rPr sz="1800" spc="-75" dirty="0">
                <a:latin typeface="Trebuchet MS"/>
                <a:cs typeface="Trebuchet MS"/>
              </a:rPr>
              <a:t>им.А.М.</a:t>
            </a:r>
            <a:r>
              <a:rPr sz="1800" spc="-29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Иванова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1350"/>
              </a:spcBef>
            </a:pPr>
            <a:r>
              <a:rPr sz="1800" spc="-80" dirty="0">
                <a:latin typeface="Trebuchet MS"/>
                <a:cs typeface="Trebuchet MS"/>
              </a:rPr>
              <a:t>Комплексная </a:t>
            </a:r>
            <a:r>
              <a:rPr sz="1800" spc="-65" dirty="0">
                <a:latin typeface="Trebuchet MS"/>
                <a:cs typeface="Trebuchet MS"/>
              </a:rPr>
              <a:t>работа </a:t>
            </a:r>
            <a:r>
              <a:rPr sz="1800" spc="-55" dirty="0">
                <a:latin typeface="Trebuchet MS"/>
                <a:cs typeface="Trebuchet MS"/>
              </a:rPr>
              <a:t>4-8</a:t>
            </a:r>
            <a:r>
              <a:rPr sz="1800" spc="-26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класс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097" y="134873"/>
            <a:ext cx="7274559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Анализ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мониторинга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индивидуальных</a:t>
            </a:r>
            <a:r>
              <a:rPr sz="1600" b="1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учебных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достижений (весна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12776"/>
            <a:ext cx="74218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952" y="1837944"/>
            <a:ext cx="327660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80" dirty="0">
                <a:latin typeface="Trebuchet MS"/>
                <a:cs typeface="Trebuchet MS"/>
              </a:rPr>
              <a:t>Комплексная </a:t>
            </a:r>
            <a:r>
              <a:rPr sz="1800" spc="-65" dirty="0">
                <a:latin typeface="Trebuchet MS"/>
                <a:cs typeface="Trebuchet MS"/>
              </a:rPr>
              <a:t>работа </a:t>
            </a:r>
            <a:r>
              <a:rPr sz="1800" spc="-60" dirty="0">
                <a:latin typeface="Trebuchet MS"/>
                <a:cs typeface="Trebuchet MS"/>
              </a:rPr>
              <a:t>4-8</a:t>
            </a:r>
            <a:r>
              <a:rPr sz="1800" spc="-27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класс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2600" y="2721864"/>
            <a:ext cx="26670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spc="-80" dirty="0">
                <a:latin typeface="Trebuchet MS"/>
                <a:cs typeface="Trebuchet MS"/>
              </a:rPr>
              <a:t>Комплексная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работа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sz="1800" spc="-35" dirty="0">
                <a:latin typeface="Trebuchet MS"/>
                <a:cs typeface="Trebuchet MS"/>
              </a:rPr>
              <a:t>8 </a:t>
            </a:r>
            <a:r>
              <a:rPr sz="1800" spc="-110" dirty="0">
                <a:latin typeface="Trebuchet MS"/>
                <a:cs typeface="Trebuchet MS"/>
              </a:rPr>
              <a:t>класс- </a:t>
            </a:r>
            <a:r>
              <a:rPr sz="1800" spc="-100" dirty="0">
                <a:latin typeface="Trebuchet MS"/>
                <a:cs typeface="Trebuchet MS"/>
              </a:rPr>
              <a:t>химия,</a:t>
            </a:r>
            <a:r>
              <a:rPr sz="1800" spc="-27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физика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7203" y="1062227"/>
            <a:ext cx="2831592" cy="568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72661" y="1125169"/>
            <a:ext cx="2361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935" algn="l"/>
                <a:tab pos="1876425" algn="l"/>
              </a:tabLst>
            </a:pPr>
            <a:r>
              <a:rPr sz="1800" spc="40" dirty="0">
                <a:latin typeface="Trebuchet MS"/>
                <a:cs typeface="Trebuchet MS"/>
              </a:rPr>
              <a:t>М</a:t>
            </a:r>
            <a:r>
              <a:rPr sz="1800" spc="-25" dirty="0">
                <a:latin typeface="Trebuchet MS"/>
                <a:cs typeface="Trebuchet MS"/>
              </a:rPr>
              <a:t>К</a:t>
            </a:r>
            <a:r>
              <a:rPr sz="1800" spc="-50" dirty="0">
                <a:latin typeface="Trebuchet MS"/>
                <a:cs typeface="Trebuchet MS"/>
              </a:rPr>
              <a:t>О</a:t>
            </a:r>
            <a:r>
              <a:rPr sz="1800" spc="-90" dirty="0">
                <a:latin typeface="Trebuchet MS"/>
                <a:cs typeface="Trebuchet MS"/>
              </a:rPr>
              <a:t>У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375" dirty="0">
                <a:latin typeface="Trebuchet MS"/>
                <a:cs typeface="Trebuchet MS"/>
              </a:rPr>
              <a:t>Т</a:t>
            </a:r>
            <a:r>
              <a:rPr sz="1800" spc="-80" dirty="0">
                <a:latin typeface="Trebuchet MS"/>
                <a:cs typeface="Trebuchet MS"/>
              </a:rPr>
              <a:t>аловс</a:t>
            </a:r>
            <a:r>
              <a:rPr sz="1800" spc="-114" dirty="0">
                <a:latin typeface="Trebuchet MS"/>
                <a:cs typeface="Trebuchet MS"/>
              </a:rPr>
              <a:t>к</a:t>
            </a:r>
            <a:r>
              <a:rPr sz="1800" spc="-75" dirty="0">
                <a:latin typeface="Trebuchet MS"/>
                <a:cs typeface="Trebuchet MS"/>
              </a:rPr>
              <a:t>ая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65" dirty="0">
                <a:latin typeface="Trebuchet MS"/>
                <a:cs typeface="Trebuchet MS"/>
              </a:rPr>
              <a:t>С</a:t>
            </a:r>
            <a:r>
              <a:rPr sz="1800" spc="-75" dirty="0">
                <a:latin typeface="Trebuchet MS"/>
                <a:cs typeface="Trebuchet MS"/>
              </a:rPr>
              <a:t>О</a:t>
            </a:r>
            <a:r>
              <a:rPr sz="1800" spc="-45" dirty="0">
                <a:latin typeface="Trebuchet MS"/>
                <a:cs typeface="Trebuchet MS"/>
              </a:rPr>
              <a:t>Ш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772" y="2240279"/>
            <a:ext cx="4632960" cy="2769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4732" y="3457955"/>
            <a:ext cx="3956304" cy="2310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4428" y="3636264"/>
            <a:ext cx="2644140" cy="215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8852" y="3980688"/>
            <a:ext cx="1955292" cy="146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4655" y="3936491"/>
            <a:ext cx="2044064" cy="1555115"/>
          </a:xfrm>
          <a:custGeom>
            <a:avLst/>
            <a:gdLst/>
            <a:ahLst/>
            <a:cxnLst/>
            <a:rect l="l" t="t" r="r" b="b"/>
            <a:pathLst>
              <a:path w="2044064" h="1555114">
                <a:moveTo>
                  <a:pt x="287655" y="0"/>
                </a:moveTo>
                <a:lnTo>
                  <a:pt x="2043811" y="0"/>
                </a:lnTo>
                <a:lnTo>
                  <a:pt x="2043811" y="1267205"/>
                </a:lnTo>
                <a:lnTo>
                  <a:pt x="2038096" y="1325244"/>
                </a:lnTo>
                <a:lnTo>
                  <a:pt x="2021459" y="1378711"/>
                </a:lnTo>
                <a:lnTo>
                  <a:pt x="1994789" y="1427479"/>
                </a:lnTo>
                <a:lnTo>
                  <a:pt x="1959610" y="1470532"/>
                </a:lnTo>
                <a:lnTo>
                  <a:pt x="1916811" y="1505838"/>
                </a:lnTo>
                <a:lnTo>
                  <a:pt x="1867535" y="1532635"/>
                </a:lnTo>
                <a:lnTo>
                  <a:pt x="1814322" y="1548637"/>
                </a:lnTo>
                <a:lnTo>
                  <a:pt x="1756156" y="1554860"/>
                </a:lnTo>
                <a:lnTo>
                  <a:pt x="0" y="1554860"/>
                </a:lnTo>
                <a:lnTo>
                  <a:pt x="0" y="287654"/>
                </a:lnTo>
                <a:lnTo>
                  <a:pt x="1397" y="259079"/>
                </a:lnTo>
                <a:lnTo>
                  <a:pt x="22225" y="176275"/>
                </a:lnTo>
                <a:lnTo>
                  <a:pt x="49149" y="127126"/>
                </a:lnTo>
                <a:lnTo>
                  <a:pt x="84709" y="84708"/>
                </a:lnTo>
                <a:lnTo>
                  <a:pt x="127127" y="49148"/>
                </a:lnTo>
                <a:lnTo>
                  <a:pt x="176276" y="22224"/>
                </a:lnTo>
                <a:lnTo>
                  <a:pt x="229489" y="6222"/>
                </a:lnTo>
                <a:lnTo>
                  <a:pt x="287655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2322" y="137921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1483360">
              <a:lnSpc>
                <a:spcPct val="100000"/>
              </a:lnSpc>
              <a:spcBef>
                <a:spcPts val="1860"/>
              </a:spcBef>
            </a:pPr>
            <a:r>
              <a:rPr sz="2000" spc="-15" dirty="0">
                <a:solidFill>
                  <a:srgbClr val="FFFFFF"/>
                </a:solidFill>
              </a:rPr>
              <a:t>Качество школьного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образования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94488" y="96011"/>
            <a:ext cx="742188" cy="934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4711" y="4750306"/>
            <a:ext cx="2839212" cy="2107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9135" y="5094732"/>
            <a:ext cx="2150364" cy="1432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4940" y="5050535"/>
            <a:ext cx="2239010" cy="1521460"/>
          </a:xfrm>
          <a:custGeom>
            <a:avLst/>
            <a:gdLst/>
            <a:ahLst/>
            <a:cxnLst/>
            <a:rect l="l" t="t" r="r" b="b"/>
            <a:pathLst>
              <a:path w="2239009" h="1521459">
                <a:moveTo>
                  <a:pt x="282067" y="0"/>
                </a:moveTo>
                <a:lnTo>
                  <a:pt x="2239010" y="0"/>
                </a:lnTo>
                <a:lnTo>
                  <a:pt x="2239010" y="1239062"/>
                </a:lnTo>
                <a:lnTo>
                  <a:pt x="2233294" y="1295882"/>
                </a:lnTo>
                <a:lnTo>
                  <a:pt x="2217166" y="1348562"/>
                </a:lnTo>
                <a:lnTo>
                  <a:pt x="2190750" y="1396606"/>
                </a:lnTo>
                <a:lnTo>
                  <a:pt x="2156333" y="1438567"/>
                </a:lnTo>
                <a:lnTo>
                  <a:pt x="2114041" y="1472869"/>
                </a:lnTo>
                <a:lnTo>
                  <a:pt x="2066163" y="1499158"/>
                </a:lnTo>
                <a:lnTo>
                  <a:pt x="2013839" y="1515364"/>
                </a:lnTo>
                <a:lnTo>
                  <a:pt x="1957069" y="1521104"/>
                </a:lnTo>
                <a:lnTo>
                  <a:pt x="0" y="1521104"/>
                </a:lnTo>
                <a:lnTo>
                  <a:pt x="0" y="282066"/>
                </a:lnTo>
                <a:lnTo>
                  <a:pt x="1397" y="254507"/>
                </a:lnTo>
                <a:lnTo>
                  <a:pt x="21971" y="172846"/>
                </a:lnTo>
                <a:lnTo>
                  <a:pt x="48387" y="124713"/>
                </a:lnTo>
                <a:lnTo>
                  <a:pt x="83058" y="83057"/>
                </a:lnTo>
                <a:lnTo>
                  <a:pt x="124713" y="48387"/>
                </a:lnTo>
                <a:lnTo>
                  <a:pt x="172847" y="21970"/>
                </a:lnTo>
                <a:lnTo>
                  <a:pt x="225171" y="5714"/>
                </a:lnTo>
                <a:lnTo>
                  <a:pt x="282067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2803" y="3924300"/>
            <a:ext cx="2592324" cy="2116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7228" y="4268723"/>
            <a:ext cx="1903476" cy="1427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3031" y="4224528"/>
            <a:ext cx="1992630" cy="1517015"/>
          </a:xfrm>
          <a:custGeom>
            <a:avLst/>
            <a:gdLst/>
            <a:ahLst/>
            <a:cxnLst/>
            <a:rect l="l" t="t" r="r" b="b"/>
            <a:pathLst>
              <a:path w="1992629" h="1517014">
                <a:moveTo>
                  <a:pt x="281177" y="0"/>
                </a:moveTo>
                <a:lnTo>
                  <a:pt x="1992249" y="0"/>
                </a:lnTo>
                <a:lnTo>
                  <a:pt x="1992249" y="1235456"/>
                </a:lnTo>
                <a:lnTo>
                  <a:pt x="1986407" y="1292352"/>
                </a:lnTo>
                <a:lnTo>
                  <a:pt x="1970277" y="1344295"/>
                </a:lnTo>
                <a:lnTo>
                  <a:pt x="1943862" y="1392237"/>
                </a:lnTo>
                <a:lnTo>
                  <a:pt x="1909572" y="1434096"/>
                </a:lnTo>
                <a:lnTo>
                  <a:pt x="1867662" y="1468437"/>
                </a:lnTo>
                <a:lnTo>
                  <a:pt x="1819783" y="1494764"/>
                </a:lnTo>
                <a:lnTo>
                  <a:pt x="1767840" y="1510982"/>
                </a:lnTo>
                <a:lnTo>
                  <a:pt x="1710944" y="1516748"/>
                </a:lnTo>
                <a:lnTo>
                  <a:pt x="0" y="1516748"/>
                </a:lnTo>
                <a:lnTo>
                  <a:pt x="0" y="281178"/>
                </a:lnTo>
                <a:lnTo>
                  <a:pt x="1397" y="253746"/>
                </a:lnTo>
                <a:lnTo>
                  <a:pt x="21971" y="172466"/>
                </a:lnTo>
                <a:lnTo>
                  <a:pt x="48260" y="124460"/>
                </a:lnTo>
                <a:lnTo>
                  <a:pt x="82676" y="82677"/>
                </a:lnTo>
                <a:lnTo>
                  <a:pt x="124460" y="48260"/>
                </a:lnTo>
                <a:lnTo>
                  <a:pt x="172466" y="21971"/>
                </a:lnTo>
                <a:lnTo>
                  <a:pt x="224409" y="5715"/>
                </a:lnTo>
                <a:lnTo>
                  <a:pt x="281177" y="0"/>
                </a:lnTo>
                <a:close/>
              </a:path>
            </a:pathLst>
          </a:custGeom>
          <a:ln w="88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7672" y="4794502"/>
            <a:ext cx="2622804" cy="2063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2095" y="5138928"/>
            <a:ext cx="1933956" cy="1414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7900" y="5094732"/>
            <a:ext cx="2022475" cy="1503045"/>
          </a:xfrm>
          <a:custGeom>
            <a:avLst/>
            <a:gdLst/>
            <a:ahLst/>
            <a:cxnLst/>
            <a:rect l="l" t="t" r="r" b="b"/>
            <a:pathLst>
              <a:path w="2022475" h="1503045">
                <a:moveTo>
                  <a:pt x="278892" y="0"/>
                </a:moveTo>
                <a:lnTo>
                  <a:pt x="2022348" y="0"/>
                </a:lnTo>
                <a:lnTo>
                  <a:pt x="2022348" y="1224000"/>
                </a:lnTo>
                <a:lnTo>
                  <a:pt x="2016633" y="1280579"/>
                </a:lnTo>
                <a:lnTo>
                  <a:pt x="2000377" y="1331798"/>
                </a:lnTo>
                <a:lnTo>
                  <a:pt x="1974977" y="1379461"/>
                </a:lnTo>
                <a:lnTo>
                  <a:pt x="1940560" y="1420888"/>
                </a:lnTo>
                <a:lnTo>
                  <a:pt x="1899412" y="1455381"/>
                </a:lnTo>
                <a:lnTo>
                  <a:pt x="1851660" y="1480947"/>
                </a:lnTo>
                <a:lnTo>
                  <a:pt x="1799971" y="1497076"/>
                </a:lnTo>
                <a:lnTo>
                  <a:pt x="1743455" y="1502854"/>
                </a:lnTo>
                <a:lnTo>
                  <a:pt x="0" y="1502854"/>
                </a:lnTo>
                <a:lnTo>
                  <a:pt x="0" y="278892"/>
                </a:lnTo>
                <a:lnTo>
                  <a:pt x="1397" y="251333"/>
                </a:lnTo>
                <a:lnTo>
                  <a:pt x="21970" y="171069"/>
                </a:lnTo>
                <a:lnTo>
                  <a:pt x="47370" y="123444"/>
                </a:lnTo>
                <a:lnTo>
                  <a:pt x="81914" y="81915"/>
                </a:lnTo>
                <a:lnTo>
                  <a:pt x="123443" y="47371"/>
                </a:lnTo>
                <a:lnTo>
                  <a:pt x="171069" y="21971"/>
                </a:lnTo>
                <a:lnTo>
                  <a:pt x="222250" y="5842"/>
                </a:lnTo>
                <a:lnTo>
                  <a:pt x="278892" y="0"/>
                </a:lnTo>
                <a:close/>
              </a:path>
            </a:pathLst>
          </a:custGeom>
          <a:ln w="88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068" y="1370075"/>
            <a:ext cx="3324225" cy="2822575"/>
          </a:xfrm>
          <a:custGeom>
            <a:avLst/>
            <a:gdLst/>
            <a:ahLst/>
            <a:cxnLst/>
            <a:rect l="l" t="t" r="r" b="b"/>
            <a:pathLst>
              <a:path w="3324225" h="2822575">
                <a:moveTo>
                  <a:pt x="0" y="2822448"/>
                </a:moveTo>
                <a:lnTo>
                  <a:pt x="3323844" y="2822448"/>
                </a:lnTo>
                <a:lnTo>
                  <a:pt x="3323844" y="0"/>
                </a:lnTo>
                <a:lnTo>
                  <a:pt x="0" y="0"/>
                </a:lnTo>
                <a:lnTo>
                  <a:pt x="0" y="2822448"/>
                </a:lnTo>
                <a:close/>
              </a:path>
            </a:pathLst>
          </a:custGeom>
          <a:solidFill>
            <a:srgbClr val="F1F1F1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3583" y="1580388"/>
            <a:ext cx="1949195" cy="2177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99515" y="3813175"/>
            <a:ext cx="1929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3000 3100 3200 3300</a:t>
            </a:r>
            <a:r>
              <a:rPr sz="1200" spc="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3400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78251" y="3211067"/>
            <a:ext cx="139065" cy="26034"/>
          </a:xfrm>
          <a:custGeom>
            <a:avLst/>
            <a:gdLst/>
            <a:ahLst/>
            <a:cxnLst/>
            <a:rect l="l" t="t" r="r" b="b"/>
            <a:pathLst>
              <a:path w="139064" h="26035">
                <a:moveTo>
                  <a:pt x="0" y="25908"/>
                </a:moveTo>
                <a:lnTo>
                  <a:pt x="82296" y="0"/>
                </a:lnTo>
                <a:lnTo>
                  <a:pt x="138684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6604" y="289255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32003" y="0"/>
                </a:lnTo>
                <a:lnTo>
                  <a:pt x="8991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62173" y="2658186"/>
            <a:ext cx="666115" cy="66294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b="1" spc="-114" dirty="0">
                <a:latin typeface="Trebuchet MS"/>
                <a:cs typeface="Trebuchet MS"/>
              </a:rPr>
              <a:t>3299</a:t>
            </a:r>
            <a:endParaRPr sz="1400">
              <a:latin typeface="Trebuchet MS"/>
              <a:cs typeface="Trebuchet MS"/>
            </a:endParaRPr>
          </a:p>
          <a:p>
            <a:pPr marL="293370">
              <a:lnSpc>
                <a:spcPct val="100000"/>
              </a:lnSpc>
              <a:spcBef>
                <a:spcPts val="830"/>
              </a:spcBef>
            </a:pPr>
            <a:r>
              <a:rPr sz="1400" b="1" spc="-114" dirty="0">
                <a:latin typeface="Trebuchet MS"/>
                <a:cs typeface="Trebuchet MS"/>
              </a:rPr>
              <a:t>3357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27732" y="254660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56387" y="0"/>
                </a:lnTo>
                <a:lnTo>
                  <a:pt x="1143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67685" y="2417445"/>
            <a:ext cx="386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3269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45207" y="2176272"/>
            <a:ext cx="114300" cy="26034"/>
          </a:xfrm>
          <a:custGeom>
            <a:avLst/>
            <a:gdLst/>
            <a:ahLst/>
            <a:cxnLst/>
            <a:rect l="l" t="t" r="r" b="b"/>
            <a:pathLst>
              <a:path w="114300" h="26035">
                <a:moveTo>
                  <a:pt x="0" y="25907"/>
                </a:moveTo>
                <a:lnTo>
                  <a:pt x="56387" y="0"/>
                </a:lnTo>
                <a:lnTo>
                  <a:pt x="11430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83638" y="2063318"/>
            <a:ext cx="336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 smtClean="0">
                <a:latin typeface="Trebuchet MS"/>
                <a:cs typeface="Trebuchet MS"/>
              </a:rPr>
              <a:t>317</a:t>
            </a:r>
            <a:r>
              <a:rPr lang="ru-RU" sz="1200" b="1" spc="-95" dirty="0" smtClean="0">
                <a:latin typeface="Trebuchet MS"/>
                <a:cs typeface="Trebuchet MS"/>
              </a:rPr>
              <a:t>4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0040" y="2238755"/>
            <a:ext cx="120396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040" y="2561844"/>
            <a:ext cx="120396" cy="118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" y="2883407"/>
            <a:ext cx="120396" cy="118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" y="3204972"/>
            <a:ext cx="120396" cy="118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4370" y="2063775"/>
            <a:ext cx="437515" cy="13131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94703" y="1370075"/>
            <a:ext cx="2598420" cy="2822575"/>
          </a:xfrm>
          <a:custGeom>
            <a:avLst/>
            <a:gdLst/>
            <a:ahLst/>
            <a:cxnLst/>
            <a:rect l="l" t="t" r="r" b="b"/>
            <a:pathLst>
              <a:path w="2598420" h="2822575">
                <a:moveTo>
                  <a:pt x="0" y="2822448"/>
                </a:moveTo>
                <a:lnTo>
                  <a:pt x="2598420" y="2822448"/>
                </a:lnTo>
                <a:lnTo>
                  <a:pt x="2598420" y="0"/>
                </a:lnTo>
                <a:lnTo>
                  <a:pt x="0" y="0"/>
                </a:lnTo>
                <a:lnTo>
                  <a:pt x="0" y="2822448"/>
                </a:lnTo>
                <a:close/>
              </a:path>
            </a:pathLst>
          </a:custGeom>
          <a:solidFill>
            <a:srgbClr val="F1F1F1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7207" y="1569719"/>
            <a:ext cx="2159507" cy="21991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50532" y="3823792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42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86778" y="3823792"/>
            <a:ext cx="181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rebuchet MS"/>
                <a:cs typeface="Trebuchet MS"/>
              </a:rPr>
              <a:t>44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3150" y="3823792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46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59648" y="3823792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48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96147" y="3823792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50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73795" y="3119627"/>
            <a:ext cx="172720" cy="26034"/>
          </a:xfrm>
          <a:custGeom>
            <a:avLst/>
            <a:gdLst/>
            <a:ahLst/>
            <a:cxnLst/>
            <a:rect l="l" t="t" r="r" b="b"/>
            <a:pathLst>
              <a:path w="172720" h="26035">
                <a:moveTo>
                  <a:pt x="0" y="25908"/>
                </a:moveTo>
                <a:lnTo>
                  <a:pt x="114300" y="0"/>
                </a:lnTo>
                <a:lnTo>
                  <a:pt x="172211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15933" y="2989021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49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0971" y="261315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47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00543" y="231190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71627" y="0"/>
                </a:lnTo>
                <a:lnTo>
                  <a:pt x="12801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555230" y="218249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45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57015" y="1370075"/>
            <a:ext cx="2767965" cy="2822575"/>
          </a:xfrm>
          <a:custGeom>
            <a:avLst/>
            <a:gdLst/>
            <a:ahLst/>
            <a:cxnLst/>
            <a:rect l="l" t="t" r="r" b="b"/>
            <a:pathLst>
              <a:path w="2767965" h="2822575">
                <a:moveTo>
                  <a:pt x="0" y="2822448"/>
                </a:moveTo>
                <a:lnTo>
                  <a:pt x="2767584" y="2822448"/>
                </a:lnTo>
                <a:lnTo>
                  <a:pt x="2767584" y="0"/>
                </a:lnTo>
                <a:lnTo>
                  <a:pt x="0" y="0"/>
                </a:lnTo>
                <a:lnTo>
                  <a:pt x="0" y="2822448"/>
                </a:lnTo>
                <a:close/>
              </a:path>
            </a:pathLst>
          </a:custGeom>
          <a:solidFill>
            <a:srgbClr val="F1F1F1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29811" y="1562100"/>
            <a:ext cx="2240280" cy="22143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04971" y="3831717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9</a:t>
            </a:r>
            <a:r>
              <a:rPr sz="1200" spc="-30" dirty="0">
                <a:latin typeface="Trebuchet MS"/>
                <a:cs typeface="Trebuchet MS"/>
              </a:rPr>
              <a:t>8</a:t>
            </a:r>
            <a:r>
              <a:rPr sz="1200" spc="-85" dirty="0">
                <a:latin typeface="Trebuchet MS"/>
                <a:cs typeface="Trebuchet MS"/>
              </a:rPr>
              <a:t>,5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70323" y="383171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99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20488" y="3831717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9</a:t>
            </a:r>
            <a:r>
              <a:rPr sz="1200" spc="-30" dirty="0">
                <a:latin typeface="Trebuchet MS"/>
                <a:cs typeface="Trebuchet MS"/>
              </a:rPr>
              <a:t>9</a:t>
            </a:r>
            <a:r>
              <a:rPr sz="1200" spc="-85" dirty="0">
                <a:latin typeface="Trebuchet MS"/>
                <a:cs typeface="Trebuchet MS"/>
              </a:rPr>
              <a:t>,5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47105" y="3831717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1</a:t>
            </a:r>
            <a:r>
              <a:rPr sz="1200" spc="-30" dirty="0">
                <a:latin typeface="Trebuchet MS"/>
                <a:cs typeface="Trebuchet MS"/>
              </a:rPr>
              <a:t>0</a:t>
            </a:r>
            <a:r>
              <a:rPr sz="1200" spc="-25" dirty="0"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73979" y="3122676"/>
            <a:ext cx="181610" cy="26034"/>
          </a:xfrm>
          <a:custGeom>
            <a:avLst/>
            <a:gdLst/>
            <a:ahLst/>
            <a:cxnLst/>
            <a:rect l="l" t="t" r="r" b="b"/>
            <a:pathLst>
              <a:path w="181610" h="26035">
                <a:moveTo>
                  <a:pt x="0" y="25908"/>
                </a:moveTo>
                <a:lnTo>
                  <a:pt x="124968" y="0"/>
                </a:lnTo>
                <a:lnTo>
                  <a:pt x="181356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475223" y="2992627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9</a:t>
            </a:r>
            <a:r>
              <a:rPr sz="1400" b="1" spc="-120" dirty="0">
                <a:latin typeface="Trebuchet MS"/>
                <a:cs typeface="Trebuchet MS"/>
              </a:rPr>
              <a:t>9</a:t>
            </a:r>
            <a:r>
              <a:rPr sz="1400" b="1" spc="-135" dirty="0">
                <a:latin typeface="Trebuchet MS"/>
                <a:cs typeface="Trebuchet MS"/>
              </a:rPr>
              <a:t>,5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295900" y="2729483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199644" y="0"/>
                </a:lnTo>
                <a:lnTo>
                  <a:pt x="25755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68085" y="2599689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9</a:t>
            </a:r>
            <a:r>
              <a:rPr sz="1400" b="1" spc="-120" dirty="0">
                <a:latin typeface="Trebuchet MS"/>
                <a:cs typeface="Trebuchet MS"/>
              </a:rPr>
              <a:t>9</a:t>
            </a:r>
            <a:r>
              <a:rPr sz="1400" b="1" spc="-135" dirty="0">
                <a:latin typeface="Trebuchet MS"/>
                <a:cs typeface="Trebuchet MS"/>
              </a:rPr>
              <a:t>,6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67428" y="2281427"/>
            <a:ext cx="73660" cy="29209"/>
          </a:xfrm>
          <a:custGeom>
            <a:avLst/>
            <a:gdLst/>
            <a:ahLst/>
            <a:cxnLst/>
            <a:rect l="l" t="t" r="r" b="b"/>
            <a:pathLst>
              <a:path w="73660" h="29210">
                <a:moveTo>
                  <a:pt x="0" y="28956"/>
                </a:moveTo>
                <a:lnTo>
                  <a:pt x="16763" y="0"/>
                </a:lnTo>
                <a:lnTo>
                  <a:pt x="73151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51070" y="2152014"/>
            <a:ext cx="431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9</a:t>
            </a:r>
            <a:r>
              <a:rPr sz="1400" b="1" spc="-120" dirty="0">
                <a:latin typeface="Trebuchet MS"/>
                <a:cs typeface="Trebuchet MS"/>
              </a:rPr>
              <a:t>9</a:t>
            </a:r>
            <a:r>
              <a:rPr sz="1400" b="1" spc="-105" dirty="0">
                <a:latin typeface="Trebuchet MS"/>
                <a:cs typeface="Trebuchet MS"/>
              </a:rPr>
              <a:t>,</a:t>
            </a:r>
            <a:r>
              <a:rPr sz="1400" b="1" spc="-175" dirty="0">
                <a:latin typeface="Trebuchet MS"/>
                <a:cs typeface="Trebuchet MS"/>
              </a:rPr>
              <a:t>0</a:t>
            </a:r>
            <a:r>
              <a:rPr sz="1400" b="1" spc="-110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580" y="1344295"/>
            <a:ext cx="24555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5495" marR="5080" indent="-77343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Численность обучающихся 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 человек)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76420" y="1352169"/>
            <a:ext cx="12630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Успеваемость</a:t>
            </a:r>
            <a:endParaRPr sz="14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05421" y="1397583"/>
            <a:ext cx="150241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Качество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знаний</a:t>
            </a:r>
            <a:endParaRPr sz="140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0584" y="3902964"/>
            <a:ext cx="2622804" cy="21381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5008" y="4247388"/>
            <a:ext cx="1933956" cy="14493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0811" y="4203191"/>
            <a:ext cx="2022475" cy="1537970"/>
          </a:xfrm>
          <a:custGeom>
            <a:avLst/>
            <a:gdLst/>
            <a:ahLst/>
            <a:cxnLst/>
            <a:rect l="l" t="t" r="r" b="b"/>
            <a:pathLst>
              <a:path w="2022475" h="1537970">
                <a:moveTo>
                  <a:pt x="284822" y="0"/>
                </a:moveTo>
                <a:lnTo>
                  <a:pt x="2022348" y="0"/>
                </a:lnTo>
                <a:lnTo>
                  <a:pt x="2022348" y="1253362"/>
                </a:lnTo>
                <a:lnTo>
                  <a:pt x="2016633" y="1311020"/>
                </a:lnTo>
                <a:lnTo>
                  <a:pt x="1999995" y="1363725"/>
                </a:lnTo>
                <a:lnTo>
                  <a:pt x="1973707" y="1412036"/>
                </a:lnTo>
                <a:lnTo>
                  <a:pt x="1938908" y="1454340"/>
                </a:lnTo>
                <a:lnTo>
                  <a:pt x="1896618" y="1489125"/>
                </a:lnTo>
                <a:lnTo>
                  <a:pt x="1848358" y="1515389"/>
                </a:lnTo>
                <a:lnTo>
                  <a:pt x="1795652" y="1532026"/>
                </a:lnTo>
                <a:lnTo>
                  <a:pt x="1737995" y="1537779"/>
                </a:lnTo>
                <a:lnTo>
                  <a:pt x="0" y="1537779"/>
                </a:lnTo>
                <a:lnTo>
                  <a:pt x="0" y="284860"/>
                </a:lnTo>
                <a:lnTo>
                  <a:pt x="1346" y="256920"/>
                </a:lnTo>
                <a:lnTo>
                  <a:pt x="22390" y="174497"/>
                </a:lnTo>
                <a:lnTo>
                  <a:pt x="48602" y="126237"/>
                </a:lnTo>
                <a:lnTo>
                  <a:pt x="83426" y="83438"/>
                </a:lnTo>
                <a:lnTo>
                  <a:pt x="126250" y="48640"/>
                </a:lnTo>
                <a:lnTo>
                  <a:pt x="174459" y="22351"/>
                </a:lnTo>
                <a:lnTo>
                  <a:pt x="227139" y="5714"/>
                </a:lnTo>
                <a:lnTo>
                  <a:pt x="284822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961" y="182118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Динамика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результатов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ЕГЭ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 последние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" y="117347"/>
            <a:ext cx="74218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591" y="1524000"/>
            <a:ext cx="2414270" cy="707390"/>
          </a:xfrm>
          <a:prstGeom prst="rect">
            <a:avLst/>
          </a:prstGeom>
          <a:solidFill>
            <a:srgbClr val="048EFF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u="sng" spc="-5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3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Количество </a:t>
            </a:r>
            <a:r>
              <a:rPr sz="2000" b="1" i="1" u="sng" spc="-3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человек</a:t>
            </a:r>
            <a:r>
              <a:rPr sz="2000" b="1" i="1" u="sng" spc="-3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по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sng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3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всем</a:t>
            </a:r>
            <a:r>
              <a:rPr sz="2000" b="1" i="1" u="sng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3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предметам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250" y="2330069"/>
          <a:ext cx="3048634" cy="1885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9865"/>
                <a:gridCol w="511809"/>
                <a:gridCol w="538480"/>
                <a:gridCol w="538480"/>
              </a:tblGrid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C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C3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C3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C3"/>
                    </a:solidFill>
                  </a:tcPr>
                </a:tc>
              </a:tr>
              <a:tr h="684530">
                <a:tc>
                  <a:txBody>
                    <a:bodyPr/>
                    <a:lstStyle/>
                    <a:p>
                      <a:pPr marL="57785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преодолели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минимального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61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57785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Набрали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46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57785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Набрали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8E6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724400" y="1316736"/>
            <a:ext cx="3200400" cy="666115"/>
          </a:xfrm>
          <a:custGeom>
            <a:avLst/>
            <a:gdLst/>
            <a:ahLst/>
            <a:cxnLst/>
            <a:rect l="l" t="t" r="r" b="b"/>
            <a:pathLst>
              <a:path w="3200400" h="666114">
                <a:moveTo>
                  <a:pt x="0" y="665988"/>
                </a:moveTo>
                <a:lnTo>
                  <a:pt x="3200400" y="665988"/>
                </a:lnTo>
                <a:lnTo>
                  <a:pt x="3200400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solidFill>
            <a:srgbClr val="04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7320" y="1277111"/>
            <a:ext cx="2246376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3376" y="1581911"/>
            <a:ext cx="2667000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5855" y="1581911"/>
            <a:ext cx="2026920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5046" y="1316227"/>
            <a:ext cx="2497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u="sng" spc="-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3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Всего </a:t>
            </a:r>
            <a:r>
              <a:rPr sz="2000" b="1" i="1" u="sng" spc="-3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участников</a:t>
            </a:r>
            <a:r>
              <a:rPr sz="2000" b="1" i="1" u="sng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u="sng" spc="-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spc="-3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средний </a:t>
            </a:r>
            <a:r>
              <a:rPr sz="2000" b="1" i="1" u="sng" spc="-3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балл </a:t>
            </a:r>
            <a:r>
              <a:rPr sz="2000" b="1" i="1" u="sng" spc="-3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sng" spc="-3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3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предмету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498850" y="2044192"/>
          <a:ext cx="5415912" cy="3138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895"/>
                <a:gridCol w="593090"/>
                <a:gridCol w="678814"/>
                <a:gridCol w="582929"/>
                <a:gridCol w="706120"/>
                <a:gridCol w="568960"/>
                <a:gridCol w="713104"/>
              </a:tblGrid>
              <a:tr h="22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0"/>
                        </a:lnSpc>
                      </a:pPr>
                      <a:r>
                        <a:rPr sz="11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80" dirty="0">
                          <a:latin typeface="Trebuchet MS"/>
                          <a:cs typeface="Trebuchet MS"/>
                        </a:rPr>
                        <a:t>Ср.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балл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80" dirty="0">
                          <a:latin typeface="Trebuchet MS"/>
                          <a:cs typeface="Trebuchet MS"/>
                        </a:rPr>
                        <a:t>Ср.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балл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5" dirty="0"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75" dirty="0">
                          <a:latin typeface="Trebuchet MS"/>
                          <a:cs typeface="Trebuchet MS"/>
                        </a:rPr>
                        <a:t>Ср.</a:t>
                      </a:r>
                      <a:r>
                        <a:rPr sz="11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latin typeface="Trebuchet MS"/>
                          <a:cs typeface="Trebuchet MS"/>
                        </a:rPr>
                        <a:t>балл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0"/>
                        </a:lnSpc>
                      </a:pPr>
                      <a:r>
                        <a:rPr sz="1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Английский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65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71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0"/>
                        </a:lnSpc>
                      </a:pPr>
                      <a:r>
                        <a:rPr sz="1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География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0"/>
                        </a:lnSpc>
                      </a:pPr>
                      <a:r>
                        <a:rPr sz="11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Информатика 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ИКТ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0"/>
                        </a:lnSpc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История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Литература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58419">
                        <a:lnSpc>
                          <a:spcPts val="1285"/>
                        </a:lnSpc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8E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BFF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371600" y="4724400"/>
            <a:ext cx="1158239" cy="1158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9" y="0"/>
            <a:ext cx="678656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9309" y="1067561"/>
            <a:ext cx="792480" cy="7272655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vert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ЕГЭ по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физике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8444" y="118871"/>
            <a:ext cx="934211" cy="742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985" y="8427211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0" y="228600"/>
            <a:ext cx="3429000" cy="3406140"/>
          </a:xfrm>
          <a:custGeom>
            <a:avLst/>
            <a:gdLst/>
            <a:ahLst/>
            <a:cxnLst/>
            <a:rect l="l" t="t" r="r" b="b"/>
            <a:pathLst>
              <a:path w="3429000" h="3406140">
                <a:moveTo>
                  <a:pt x="0" y="0"/>
                </a:moveTo>
                <a:lnTo>
                  <a:pt x="0" y="3406140"/>
                </a:lnTo>
                <a:lnTo>
                  <a:pt x="3429000" y="3406140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8708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8708" y="1889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8708" y="2615183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0647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0647" y="1889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0647" y="2615183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064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41064" y="1889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1064" y="2615183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23003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3003" y="18897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3003" y="2615183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3420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3420" y="1889760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2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3835" y="1321308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3835" y="1889760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29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5776" y="1321308"/>
            <a:ext cx="0" cy="2174875"/>
          </a:xfrm>
          <a:custGeom>
            <a:avLst/>
            <a:gdLst/>
            <a:ahLst/>
            <a:cxnLst/>
            <a:rect l="l" t="t" r="r" b="b"/>
            <a:pathLst>
              <a:path h="2174875">
                <a:moveTo>
                  <a:pt x="0" y="0"/>
                </a:moveTo>
                <a:lnTo>
                  <a:pt x="0" y="21747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6191" y="1321308"/>
            <a:ext cx="0" cy="2174875"/>
          </a:xfrm>
          <a:custGeom>
            <a:avLst/>
            <a:gdLst/>
            <a:ahLst/>
            <a:cxnLst/>
            <a:rect l="l" t="t" r="r" b="b"/>
            <a:pathLst>
              <a:path h="2174875">
                <a:moveTo>
                  <a:pt x="0" y="0"/>
                </a:moveTo>
                <a:lnTo>
                  <a:pt x="0" y="21747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98292" y="1475232"/>
            <a:ext cx="1827530" cy="207645"/>
          </a:xfrm>
          <a:custGeom>
            <a:avLst/>
            <a:gdLst/>
            <a:ahLst/>
            <a:cxnLst/>
            <a:rect l="l" t="t" r="r" b="b"/>
            <a:pathLst>
              <a:path w="1827529" h="207644">
                <a:moveTo>
                  <a:pt x="0" y="0"/>
                </a:moveTo>
                <a:lnTo>
                  <a:pt x="0" y="207263"/>
                </a:lnTo>
                <a:lnTo>
                  <a:pt x="1827276" y="207263"/>
                </a:lnTo>
                <a:lnTo>
                  <a:pt x="1827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4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8292" y="1475232"/>
            <a:ext cx="1827530" cy="207645"/>
          </a:xfrm>
          <a:custGeom>
            <a:avLst/>
            <a:gdLst/>
            <a:ahLst/>
            <a:cxnLst/>
            <a:rect l="l" t="t" r="r" b="b"/>
            <a:pathLst>
              <a:path w="1827529" h="207644">
                <a:moveTo>
                  <a:pt x="0" y="0"/>
                </a:moveTo>
                <a:lnTo>
                  <a:pt x="0" y="207263"/>
                </a:lnTo>
                <a:lnTo>
                  <a:pt x="1827276" y="207263"/>
                </a:lnTo>
                <a:lnTo>
                  <a:pt x="182727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8292" y="2200655"/>
            <a:ext cx="1348740" cy="207645"/>
          </a:xfrm>
          <a:custGeom>
            <a:avLst/>
            <a:gdLst/>
            <a:ahLst/>
            <a:cxnLst/>
            <a:rect l="l" t="t" r="r" b="b"/>
            <a:pathLst>
              <a:path w="1348739" h="207644">
                <a:moveTo>
                  <a:pt x="0" y="0"/>
                </a:moveTo>
                <a:lnTo>
                  <a:pt x="0" y="207263"/>
                </a:lnTo>
                <a:lnTo>
                  <a:pt x="1348740" y="207263"/>
                </a:lnTo>
                <a:lnTo>
                  <a:pt x="134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4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8292" y="2200655"/>
            <a:ext cx="1348740" cy="207645"/>
          </a:xfrm>
          <a:custGeom>
            <a:avLst/>
            <a:gdLst/>
            <a:ahLst/>
            <a:cxnLst/>
            <a:rect l="l" t="t" r="r" b="b"/>
            <a:pathLst>
              <a:path w="1348739" h="207644">
                <a:moveTo>
                  <a:pt x="0" y="0"/>
                </a:moveTo>
                <a:lnTo>
                  <a:pt x="0" y="207263"/>
                </a:lnTo>
                <a:lnTo>
                  <a:pt x="1348740" y="207263"/>
                </a:lnTo>
                <a:lnTo>
                  <a:pt x="134874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6485" y="2926079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4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56388">
            <a:solidFill>
              <a:srgbClr val="04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8292" y="2926079"/>
            <a:ext cx="56515" cy="207645"/>
          </a:xfrm>
          <a:custGeom>
            <a:avLst/>
            <a:gdLst/>
            <a:ahLst/>
            <a:cxnLst/>
            <a:rect l="l" t="t" r="r" b="b"/>
            <a:pathLst>
              <a:path w="56514" h="207644">
                <a:moveTo>
                  <a:pt x="0" y="0"/>
                </a:moveTo>
                <a:lnTo>
                  <a:pt x="0" y="207263"/>
                </a:lnTo>
                <a:lnTo>
                  <a:pt x="56388" y="207263"/>
                </a:lnTo>
                <a:lnTo>
                  <a:pt x="5638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292" y="1682495"/>
            <a:ext cx="1967864" cy="207645"/>
          </a:xfrm>
          <a:custGeom>
            <a:avLst/>
            <a:gdLst/>
            <a:ahLst/>
            <a:cxnLst/>
            <a:rect l="l" t="t" r="r" b="b"/>
            <a:pathLst>
              <a:path w="1967864" h="207644">
                <a:moveTo>
                  <a:pt x="0" y="0"/>
                </a:moveTo>
                <a:lnTo>
                  <a:pt x="0" y="207263"/>
                </a:lnTo>
                <a:lnTo>
                  <a:pt x="1967483" y="207263"/>
                </a:lnTo>
                <a:lnTo>
                  <a:pt x="1967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8292" y="1682495"/>
            <a:ext cx="1967864" cy="207645"/>
          </a:xfrm>
          <a:custGeom>
            <a:avLst/>
            <a:gdLst/>
            <a:ahLst/>
            <a:cxnLst/>
            <a:rect l="l" t="t" r="r" b="b"/>
            <a:pathLst>
              <a:path w="1967864" h="207644">
                <a:moveTo>
                  <a:pt x="0" y="0"/>
                </a:moveTo>
                <a:lnTo>
                  <a:pt x="0" y="207263"/>
                </a:lnTo>
                <a:lnTo>
                  <a:pt x="1967483" y="207263"/>
                </a:lnTo>
                <a:lnTo>
                  <a:pt x="196748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8292" y="2407920"/>
            <a:ext cx="1264920" cy="207645"/>
          </a:xfrm>
          <a:custGeom>
            <a:avLst/>
            <a:gdLst/>
            <a:ahLst/>
            <a:cxnLst/>
            <a:rect l="l" t="t" r="r" b="b"/>
            <a:pathLst>
              <a:path w="1264920" h="207644">
                <a:moveTo>
                  <a:pt x="0" y="0"/>
                </a:moveTo>
                <a:lnTo>
                  <a:pt x="0" y="207264"/>
                </a:lnTo>
                <a:lnTo>
                  <a:pt x="1264920" y="207264"/>
                </a:lnTo>
                <a:lnTo>
                  <a:pt x="1264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8292" y="2407920"/>
            <a:ext cx="1264920" cy="207645"/>
          </a:xfrm>
          <a:custGeom>
            <a:avLst/>
            <a:gdLst/>
            <a:ahLst/>
            <a:cxnLst/>
            <a:rect l="l" t="t" r="r" b="b"/>
            <a:pathLst>
              <a:path w="1264920" h="207644">
                <a:moveTo>
                  <a:pt x="0" y="0"/>
                </a:moveTo>
                <a:lnTo>
                  <a:pt x="0" y="207264"/>
                </a:lnTo>
                <a:lnTo>
                  <a:pt x="1264920" y="207264"/>
                </a:lnTo>
                <a:lnTo>
                  <a:pt x="126492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8292" y="3133344"/>
            <a:ext cx="224154" cy="207645"/>
          </a:xfrm>
          <a:custGeom>
            <a:avLst/>
            <a:gdLst/>
            <a:ahLst/>
            <a:cxnLst/>
            <a:rect l="l" t="t" r="r" b="b"/>
            <a:pathLst>
              <a:path w="224154" h="207645">
                <a:moveTo>
                  <a:pt x="0" y="0"/>
                </a:moveTo>
                <a:lnTo>
                  <a:pt x="0" y="207264"/>
                </a:lnTo>
                <a:lnTo>
                  <a:pt x="224027" y="207264"/>
                </a:lnTo>
                <a:lnTo>
                  <a:pt x="22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8292" y="3133344"/>
            <a:ext cx="224154" cy="207645"/>
          </a:xfrm>
          <a:custGeom>
            <a:avLst/>
            <a:gdLst/>
            <a:ahLst/>
            <a:cxnLst/>
            <a:rect l="l" t="t" r="r" b="b"/>
            <a:pathLst>
              <a:path w="224154" h="207645">
                <a:moveTo>
                  <a:pt x="0" y="0"/>
                </a:moveTo>
                <a:lnTo>
                  <a:pt x="0" y="207264"/>
                </a:lnTo>
                <a:lnTo>
                  <a:pt x="224027" y="207264"/>
                </a:lnTo>
                <a:lnTo>
                  <a:pt x="22402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98292" y="1321308"/>
            <a:ext cx="0" cy="2174875"/>
          </a:xfrm>
          <a:custGeom>
            <a:avLst/>
            <a:gdLst/>
            <a:ahLst/>
            <a:cxnLst/>
            <a:rect l="l" t="t" r="r" b="b"/>
            <a:pathLst>
              <a:path h="2174875">
                <a:moveTo>
                  <a:pt x="0" y="0"/>
                </a:moveTo>
                <a:lnTo>
                  <a:pt x="0" y="217474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7032" y="2269235"/>
            <a:ext cx="178435" cy="35560"/>
          </a:xfrm>
          <a:custGeom>
            <a:avLst/>
            <a:gdLst/>
            <a:ahLst/>
            <a:cxnLst/>
            <a:rect l="l" t="t" r="r" b="b"/>
            <a:pathLst>
              <a:path w="178435" h="35560">
                <a:moveTo>
                  <a:pt x="0" y="35052"/>
                </a:moveTo>
                <a:lnTo>
                  <a:pt x="178307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28361" y="1383538"/>
            <a:ext cx="228600" cy="229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latin typeface="Trebuchet MS"/>
                <a:cs typeface="Trebuchet MS"/>
              </a:rPr>
              <a:t>65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01847" y="2966085"/>
            <a:ext cx="228600" cy="1289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dirty="0"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13578" y="1671320"/>
            <a:ext cx="228600" cy="229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-10" dirty="0">
                <a:latin typeface="Trebuchet MS"/>
                <a:cs typeface="Trebuchet MS"/>
              </a:rPr>
              <a:t>70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0836" y="2077592"/>
            <a:ext cx="452120" cy="6280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40"/>
              </a:lnSpc>
            </a:pPr>
            <a:r>
              <a:rPr sz="1600" b="1" spc="-145" dirty="0">
                <a:latin typeface="Trebuchet MS"/>
                <a:cs typeface="Trebuchet MS"/>
              </a:rPr>
              <a:t>48,0</a:t>
            </a:r>
            <a:endParaRPr sz="1600">
              <a:latin typeface="Trebuchet MS"/>
              <a:cs typeface="Trebuchet MS"/>
            </a:endParaRPr>
          </a:p>
          <a:p>
            <a:pPr marL="255270">
              <a:lnSpc>
                <a:spcPts val="1839"/>
              </a:lnSpc>
            </a:pPr>
            <a:r>
              <a:rPr sz="1600" b="1" spc="-5" dirty="0">
                <a:latin typeface="Trebuchet MS"/>
                <a:cs typeface="Trebuchet MS"/>
              </a:rPr>
              <a:t>45</a:t>
            </a:r>
            <a:r>
              <a:rPr sz="1600" b="1" dirty="0">
                <a:latin typeface="Trebuchet MS"/>
                <a:cs typeface="Trebuchet MS"/>
              </a:rPr>
              <a:t>,0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70453" y="3173348"/>
            <a:ext cx="228600" cy="1282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23742" y="1144320"/>
            <a:ext cx="139700" cy="838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5175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86098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67150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8454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29505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10557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60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91861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70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72913" y="1086103"/>
            <a:ext cx="139700" cy="1416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Trebuchet MS"/>
                <a:cs typeface="Trebuchet MS"/>
              </a:rPr>
              <a:t>80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54833" y="1101305"/>
            <a:ext cx="611505" cy="612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1064" y="2076957"/>
            <a:ext cx="789813" cy="1081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7055" y="38862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0"/>
                </a:move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4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7055" y="38862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0"/>
                </a:move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55491" y="38862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0"/>
                </a:move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55491" y="388620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0"/>
                </a:moveTo>
                <a:lnTo>
                  <a:pt x="0" y="112775"/>
                </a:ln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488435" y="539292"/>
            <a:ext cx="550545" cy="4375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5" dirty="0">
                <a:latin typeface="Trebuchet MS"/>
                <a:cs typeface="Trebuchet MS"/>
              </a:rPr>
              <a:t>2</a:t>
            </a:r>
            <a:r>
              <a:rPr sz="1600" b="1" spc="-5" dirty="0">
                <a:latin typeface="Trebuchet MS"/>
                <a:cs typeface="Trebuchet MS"/>
              </a:rPr>
              <a:t>0</a:t>
            </a:r>
            <a:r>
              <a:rPr sz="1600" b="1" spc="5" dirty="0">
                <a:latin typeface="Trebuchet MS"/>
                <a:cs typeface="Trebuchet MS"/>
              </a:rPr>
              <a:t>1</a:t>
            </a:r>
            <a:r>
              <a:rPr sz="1600" b="1" dirty="0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5" dirty="0">
                <a:latin typeface="Trebuchet MS"/>
                <a:cs typeface="Trebuchet MS"/>
              </a:rPr>
              <a:t>2</a:t>
            </a:r>
            <a:r>
              <a:rPr sz="1600" b="1" spc="-5" dirty="0">
                <a:latin typeface="Trebuchet MS"/>
                <a:cs typeface="Trebuchet MS"/>
              </a:rPr>
              <a:t>0</a:t>
            </a:r>
            <a:r>
              <a:rPr sz="1600" b="1" spc="5" dirty="0">
                <a:latin typeface="Trebuchet MS"/>
                <a:cs typeface="Trebuchet MS"/>
              </a:rPr>
              <a:t>1</a:t>
            </a:r>
            <a:r>
              <a:rPr sz="1600" b="1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1395" y="4267200"/>
            <a:ext cx="5375275" cy="4800600"/>
          </a:xfrm>
          <a:custGeom>
            <a:avLst/>
            <a:gdLst/>
            <a:ahLst/>
            <a:cxnLst/>
            <a:rect l="l" t="t" r="r" b="b"/>
            <a:pathLst>
              <a:path w="5375275" h="4800600">
                <a:moveTo>
                  <a:pt x="0" y="0"/>
                </a:moveTo>
                <a:lnTo>
                  <a:pt x="0" y="4800600"/>
                </a:lnTo>
                <a:lnTo>
                  <a:pt x="5375148" y="4800600"/>
                </a:lnTo>
                <a:lnTo>
                  <a:pt x="5375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>
              <a:alpha val="8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41548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75176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1228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07279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3332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5495" y="4645152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44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78251" y="46451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78251" y="489661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78251" y="514807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78251" y="540105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78251" y="565251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78251" y="59039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78251" y="615695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78251" y="64084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78251" y="66598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78251" y="691286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78251" y="71643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78251" y="741578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8251" y="766876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78251" y="792022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78251" y="81716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251" y="842467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8251" y="86761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78251" y="892759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4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17876" y="4712208"/>
            <a:ext cx="960120" cy="414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28544" y="4712208"/>
            <a:ext cx="2279904" cy="4148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7227" y="4684776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59964" y="4937759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84932" y="5440679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42260" y="5693664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1048" y="6196584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17292" y="6449567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7292" y="6701028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17292" y="7205471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59964" y="7961376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33215" y="8212835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01111" y="8464295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42260" y="8717280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58311" y="4684776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01111" y="4937759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09900" y="5189220"/>
            <a:ext cx="336803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26079" y="5440679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84932" y="5693664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17292" y="5945123"/>
            <a:ext cx="33832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00984" y="6196584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42260" y="6449567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01111" y="6701028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01111" y="6952488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26079" y="7205471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01111" y="7456931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84932" y="7708392"/>
            <a:ext cx="170687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42260" y="7961376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65191" y="8212835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26079" y="8464295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26079" y="8717280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6257" y="4770882"/>
            <a:ext cx="916305" cy="4030979"/>
          </a:xfrm>
          <a:custGeom>
            <a:avLst/>
            <a:gdLst/>
            <a:ahLst/>
            <a:cxnLst/>
            <a:rect l="l" t="t" r="r" b="b"/>
            <a:pathLst>
              <a:path w="916304" h="4030979">
                <a:moveTo>
                  <a:pt x="249936" y="0"/>
                </a:moveTo>
                <a:lnTo>
                  <a:pt x="41148" y="251459"/>
                </a:lnTo>
                <a:lnTo>
                  <a:pt x="291084" y="504443"/>
                </a:lnTo>
                <a:lnTo>
                  <a:pt x="166116" y="755903"/>
                </a:lnTo>
                <a:lnTo>
                  <a:pt x="124968" y="1007363"/>
                </a:lnTo>
                <a:lnTo>
                  <a:pt x="0" y="1260347"/>
                </a:lnTo>
                <a:lnTo>
                  <a:pt x="332231" y="1511807"/>
                </a:lnTo>
                <a:lnTo>
                  <a:pt x="0" y="1763267"/>
                </a:lnTo>
                <a:lnTo>
                  <a:pt x="0" y="2016251"/>
                </a:lnTo>
                <a:lnTo>
                  <a:pt x="83819" y="2267712"/>
                </a:lnTo>
                <a:lnTo>
                  <a:pt x="0" y="2519171"/>
                </a:lnTo>
                <a:lnTo>
                  <a:pt x="83819" y="2772156"/>
                </a:lnTo>
                <a:lnTo>
                  <a:pt x="166116" y="3023616"/>
                </a:lnTo>
                <a:lnTo>
                  <a:pt x="41148" y="3275075"/>
                </a:lnTo>
                <a:lnTo>
                  <a:pt x="915924" y="3528060"/>
                </a:lnTo>
                <a:lnTo>
                  <a:pt x="83819" y="3779519"/>
                </a:lnTo>
                <a:lnTo>
                  <a:pt x="124968" y="4030979"/>
                </a:lnTo>
              </a:path>
            </a:pathLst>
          </a:custGeom>
          <a:ln w="32003">
            <a:solidFill>
              <a:srgbClr val="04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29711" y="4724400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22448" y="4977384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72383" y="5228844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47416" y="5480303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04744" y="5733288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79776" y="5984747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13532" y="6236208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79776" y="6489191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63595" y="6992111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79776" y="7245095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63595" y="7496556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47416" y="7748016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22448" y="8001000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95700" y="8252459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63595" y="8503919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04744" y="8756904"/>
            <a:ext cx="91439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10077" y="4770882"/>
            <a:ext cx="2162810" cy="4030979"/>
          </a:xfrm>
          <a:custGeom>
            <a:avLst/>
            <a:gdLst/>
            <a:ahLst/>
            <a:cxnLst/>
            <a:rect l="l" t="t" r="r" b="b"/>
            <a:pathLst>
              <a:path w="2162810" h="4030979">
                <a:moveTo>
                  <a:pt x="457199" y="0"/>
                </a:moveTo>
                <a:lnTo>
                  <a:pt x="0" y="251459"/>
                </a:lnTo>
                <a:lnTo>
                  <a:pt x="373380" y="504443"/>
                </a:lnTo>
                <a:lnTo>
                  <a:pt x="123444" y="755903"/>
                </a:lnTo>
                <a:lnTo>
                  <a:pt x="82296" y="1007363"/>
                </a:lnTo>
                <a:lnTo>
                  <a:pt x="82296" y="1260347"/>
                </a:lnTo>
                <a:lnTo>
                  <a:pt x="498348" y="1511807"/>
                </a:lnTo>
                <a:lnTo>
                  <a:pt x="41148" y="1763267"/>
                </a:lnTo>
                <a:lnTo>
                  <a:pt x="0" y="2016251"/>
                </a:lnTo>
                <a:lnTo>
                  <a:pt x="0" y="2267712"/>
                </a:lnTo>
                <a:lnTo>
                  <a:pt x="123444" y="2519171"/>
                </a:lnTo>
                <a:lnTo>
                  <a:pt x="0" y="2772156"/>
                </a:lnTo>
                <a:lnTo>
                  <a:pt x="82296" y="3023616"/>
                </a:lnTo>
                <a:lnTo>
                  <a:pt x="41148" y="3275075"/>
                </a:lnTo>
                <a:lnTo>
                  <a:pt x="2162556" y="3528060"/>
                </a:lnTo>
                <a:lnTo>
                  <a:pt x="123444" y="3779519"/>
                </a:lnTo>
                <a:lnTo>
                  <a:pt x="123444" y="4030979"/>
                </a:lnTo>
              </a:path>
            </a:pathLst>
          </a:custGeom>
          <a:ln w="32003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20796" y="4724400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63595" y="4977384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38500" y="5228844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88564" y="5480303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47416" y="5733288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47416" y="5984747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63467" y="6236208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04744" y="6489191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79776" y="6740652"/>
            <a:ext cx="175259" cy="914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63595" y="6992111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88564" y="7245095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63595" y="7496556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47416" y="7748016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04744" y="8001000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27676" y="8252459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88564" y="8503919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88564" y="8756904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832226" y="5721222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873629" y="7737093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49042" y="7989189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623106" y="4632452"/>
            <a:ext cx="204470" cy="430784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tabLst>
                <a:tab pos="3576954" algn="l"/>
                <a:tab pos="4294505" algn="l"/>
              </a:tabLst>
            </a:pPr>
            <a:r>
              <a:rPr sz="1400" b="1" u="sng" dirty="0">
                <a:uFill>
                  <a:solidFill>
                    <a:srgbClr val="E6E6E6"/>
                  </a:solidFill>
                </a:uFill>
                <a:latin typeface="Trebuchet MS"/>
                <a:cs typeface="Trebuchet MS"/>
              </a:rPr>
              <a:t> 	</a:t>
            </a:r>
            <a:r>
              <a:rPr sz="1400" b="1" u="sng" spc="-110" dirty="0">
                <a:uFill>
                  <a:solidFill>
                    <a:srgbClr val="E6E6E6"/>
                  </a:solidFill>
                </a:uFill>
                <a:latin typeface="Trebuchet MS"/>
                <a:cs typeface="Trebuchet MS"/>
              </a:rPr>
              <a:t>22	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832226" y="8745093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956941" y="4713223"/>
            <a:ext cx="495300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7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790444" y="4965319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998597" y="5217033"/>
            <a:ext cx="37020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400" b="1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400" b="1" dirty="0">
                <a:latin typeface="Trebuchet MS"/>
                <a:cs typeface="Trebuchet MS"/>
              </a:rPr>
              <a:t>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873629" y="5469128"/>
            <a:ext cx="24574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2100" b="1" spc="-1072" baseline="-13888" dirty="0">
                <a:latin typeface="Trebuchet MS"/>
                <a:cs typeface="Trebuchet MS"/>
              </a:rPr>
              <a:t>4</a:t>
            </a:r>
            <a:r>
              <a:rPr sz="1400" b="1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873629" y="5721222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707258" y="5973317"/>
            <a:ext cx="37020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400" b="1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495"/>
              </a:lnSpc>
            </a:pP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040303" y="6225032"/>
            <a:ext cx="45402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latin typeface="Trebuchet MS"/>
                <a:cs typeface="Trebuchet MS"/>
              </a:rPr>
              <a:t>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707258" y="6477127"/>
            <a:ext cx="328930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85"/>
              </a:lnSpc>
            </a:pPr>
            <a:r>
              <a:rPr sz="1400" b="1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330"/>
              </a:lnSpc>
            </a:pP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707258" y="6729221"/>
            <a:ext cx="287020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2100" b="1" spc="-1072" baseline="-25793" dirty="0">
                <a:latin typeface="Trebuchet MS"/>
                <a:cs typeface="Trebuchet MS"/>
              </a:rPr>
              <a:t>0</a:t>
            </a:r>
            <a:r>
              <a:rPr sz="1400" b="1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790444" y="6981190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715" dirty="0">
                <a:latin typeface="Trebuchet MS"/>
                <a:cs typeface="Trebuchet MS"/>
              </a:rPr>
              <a:t>2</a:t>
            </a: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707258" y="7233284"/>
            <a:ext cx="41211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15"/>
              </a:lnSpc>
            </a:pPr>
            <a:r>
              <a:rPr sz="1400" b="1" dirty="0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790444" y="7485126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715" dirty="0">
                <a:latin typeface="Trebuchet MS"/>
                <a:cs typeface="Trebuchet MS"/>
              </a:rPr>
              <a:t>2</a:t>
            </a: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873629" y="7737093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832226" y="7989189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955082" y="8196833"/>
            <a:ext cx="204470" cy="2063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Trebuchet MS"/>
                <a:cs typeface="Trebuchet MS"/>
              </a:rPr>
              <a:t>32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790444" y="8492997"/>
            <a:ext cx="328930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85"/>
              </a:lnSpc>
            </a:pPr>
            <a:r>
              <a:rPr sz="1400" b="1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330"/>
              </a:lnSpc>
            </a:pPr>
            <a:r>
              <a:rPr sz="1400" b="1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915411" y="8745093"/>
            <a:ext cx="203835" cy="1162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30754" y="4414773"/>
            <a:ext cx="177800" cy="102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147110" y="4337684"/>
            <a:ext cx="178435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563239" y="4337684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979545" y="4337684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395596" y="4337684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40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812029" y="4337684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50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228335" y="4337684"/>
            <a:ext cx="177800" cy="1809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Trebuchet MS"/>
                <a:cs typeface="Trebuchet MS"/>
              </a:rPr>
              <a:t>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70077" y="4555488"/>
            <a:ext cx="2277110" cy="43103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645"/>
              </a:spcBef>
            </a:pP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45" dirty="0">
                <a:latin typeface="Trebuchet MS"/>
                <a:cs typeface="Trebuchet MS"/>
              </a:rPr>
              <a:t>1-Абрамовская</a:t>
            </a:r>
            <a:r>
              <a:rPr sz="1200" spc="-229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</a:t>
            </a:r>
            <a:endParaRPr sz="1200">
              <a:latin typeface="Trebuchet MS"/>
              <a:cs typeface="Trebuchet MS"/>
            </a:endParaRPr>
          </a:p>
          <a:p>
            <a:pPr marL="12700" marR="5080" indent="242570">
              <a:lnSpc>
                <a:spcPct val="137800"/>
              </a:lnSpc>
            </a:pP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55" dirty="0">
                <a:latin typeface="Trebuchet MS"/>
                <a:cs typeface="Trebuchet MS"/>
              </a:rPr>
              <a:t>Александровская </a:t>
            </a:r>
            <a:r>
              <a:rPr sz="1200" spc="-45" dirty="0">
                <a:latin typeface="Trebuchet MS"/>
                <a:cs typeface="Trebuchet MS"/>
              </a:rPr>
              <a:t>СОШ 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55" dirty="0">
                <a:latin typeface="Trebuchet MS"/>
                <a:cs typeface="Trebuchet MS"/>
              </a:rPr>
              <a:t>Верхнетишанская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СОШим.…</a:t>
            </a:r>
            <a:endParaRPr sz="1200">
              <a:latin typeface="Trebuchet MS"/>
              <a:cs typeface="Trebuchet MS"/>
            </a:endParaRPr>
          </a:p>
          <a:p>
            <a:pPr marL="492759" marR="110489" indent="57785" algn="r">
              <a:lnSpc>
                <a:spcPct val="137700"/>
              </a:lnSpc>
              <a:spcBef>
                <a:spcPts val="5"/>
              </a:spcBef>
            </a:pP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Высоковская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Докучаевская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65" dirty="0">
                <a:latin typeface="Trebuchet MS"/>
                <a:cs typeface="Trebuchet MS"/>
              </a:rPr>
              <a:t>Еланская</a:t>
            </a:r>
            <a:r>
              <a:rPr sz="1200" spc="-24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</a:t>
            </a:r>
            <a:endParaRPr sz="1200">
              <a:latin typeface="Trebuchet MS"/>
              <a:cs typeface="Trebuchet MS"/>
            </a:endParaRPr>
          </a:p>
          <a:p>
            <a:pPr marL="43180">
              <a:lnSpc>
                <a:spcPct val="100000"/>
              </a:lnSpc>
              <a:spcBef>
                <a:spcPts val="545"/>
              </a:spcBef>
            </a:pP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26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Каменностепная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60" dirty="0">
                <a:latin typeface="Trebuchet MS"/>
                <a:cs typeface="Trebuchet MS"/>
              </a:rPr>
              <a:t>им.…</a:t>
            </a:r>
            <a:endParaRPr sz="1200">
              <a:latin typeface="Trebuchet MS"/>
              <a:cs typeface="Trebuchet MS"/>
            </a:endParaRPr>
          </a:p>
          <a:p>
            <a:pPr marL="455930" marR="106045" indent="271780" algn="r">
              <a:lnSpc>
                <a:spcPct val="137800"/>
              </a:lnSpc>
            </a:pP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Казанская</a:t>
            </a:r>
            <a:r>
              <a:rPr sz="1200" spc="-12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МКОУ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Козловская</a:t>
            </a:r>
            <a:r>
              <a:rPr sz="1200" spc="-15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13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Никольская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Новотроицкая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60" dirty="0">
                <a:latin typeface="Trebuchet MS"/>
                <a:cs typeface="Trebuchet MS"/>
              </a:rPr>
              <a:t>Октябрьская</a:t>
            </a:r>
            <a:r>
              <a:rPr sz="1200" spc="-22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</a:t>
            </a:r>
            <a:endParaRPr sz="1200">
              <a:latin typeface="Trebuchet MS"/>
              <a:cs typeface="Trebuchet MS"/>
            </a:endParaRPr>
          </a:p>
          <a:p>
            <a:pPr marL="652780" marR="5715" indent="-219075">
              <a:lnSpc>
                <a:spcPct val="137800"/>
              </a:lnSpc>
            </a:pPr>
            <a:r>
              <a:rPr sz="1200" spc="-10" dirty="0">
                <a:latin typeface="Trebuchet MS"/>
                <a:cs typeface="Trebuchet MS"/>
              </a:rPr>
              <a:t>МКОУ</a:t>
            </a:r>
            <a:r>
              <a:rPr sz="1200" spc="-26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Орловская </a:t>
            </a:r>
            <a:r>
              <a:rPr sz="1200" spc="-45" dirty="0">
                <a:latin typeface="Trebuchet MS"/>
                <a:cs typeface="Trebuchet MS"/>
              </a:rPr>
              <a:t>СОШ </a:t>
            </a:r>
            <a:r>
              <a:rPr sz="1200" spc="-65" dirty="0">
                <a:latin typeface="Trebuchet MS"/>
                <a:cs typeface="Trebuchet MS"/>
              </a:rPr>
              <a:t>им.… 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60" dirty="0">
                <a:latin typeface="Trebuchet MS"/>
                <a:cs typeface="Trebuchet MS"/>
              </a:rPr>
              <a:t>Синявская </a:t>
            </a:r>
            <a:r>
              <a:rPr sz="1200" spc="-45" dirty="0">
                <a:latin typeface="Trebuchet MS"/>
                <a:cs typeface="Trebuchet MS"/>
              </a:rPr>
              <a:t>СОШ 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70" dirty="0">
                <a:latin typeface="Trebuchet MS"/>
                <a:cs typeface="Trebuchet MS"/>
              </a:rPr>
              <a:t>Таловская </a:t>
            </a:r>
            <a:r>
              <a:rPr sz="1200" spc="-45" dirty="0">
                <a:latin typeface="Trebuchet MS"/>
                <a:cs typeface="Trebuchet MS"/>
              </a:rPr>
              <a:t>СОШ 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60" dirty="0">
                <a:latin typeface="Trebuchet MS"/>
                <a:cs typeface="Trebuchet MS"/>
              </a:rPr>
              <a:t>Чигольская</a:t>
            </a:r>
            <a:r>
              <a:rPr sz="1200" spc="-254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СОШ…  </a:t>
            </a:r>
            <a:r>
              <a:rPr sz="1200" spc="-10" dirty="0">
                <a:latin typeface="Trebuchet MS"/>
                <a:cs typeface="Trebuchet MS"/>
              </a:rPr>
              <a:t>МКОУ </a:t>
            </a:r>
            <a:r>
              <a:rPr sz="1200" spc="-55" dirty="0">
                <a:latin typeface="Trebuchet MS"/>
                <a:cs typeface="Trebuchet MS"/>
              </a:rPr>
              <a:t>Шанинская</a:t>
            </a:r>
            <a:r>
              <a:rPr sz="1200" spc="-2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СОШ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228844" y="5154167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30480">
            <a:solidFill>
              <a:srgbClr val="04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90744" y="5237988"/>
            <a:ext cx="76200" cy="76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90744" y="52379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close/>
              </a:path>
            </a:pathLst>
          </a:custGeom>
          <a:ln w="121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5106289" y="5411851"/>
            <a:ext cx="228600" cy="16814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latin typeface="Trebuchet MS"/>
                <a:cs typeface="Trebuchet MS"/>
              </a:rPr>
              <a:t>к-во сдающих</a:t>
            </a:r>
            <a:r>
              <a:rPr sz="1600" spc="-2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2017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692396" y="5154167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3048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55820" y="5237988"/>
            <a:ext cx="76200" cy="76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55820" y="52379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close/>
              </a:path>
            </a:pathLst>
          </a:custGeom>
          <a:ln w="121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4570857" y="5411851"/>
            <a:ext cx="228600" cy="16814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latin typeface="Trebuchet MS"/>
                <a:cs typeface="Trebuchet MS"/>
              </a:rPr>
              <a:t>к-во сдающих</a:t>
            </a:r>
            <a:r>
              <a:rPr sz="1600" spc="-22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2018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746759" y="1295400"/>
            <a:ext cx="1158239" cy="1158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761" y="119634"/>
            <a:ext cx="7272655" cy="79121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Средний балл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ЕГЭ по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физике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17347"/>
            <a:ext cx="742188" cy="93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59" y="1219200"/>
            <a:ext cx="8417560" cy="4953000"/>
          </a:xfrm>
          <a:custGeom>
            <a:avLst/>
            <a:gdLst/>
            <a:ahLst/>
            <a:cxnLst/>
            <a:rect l="l" t="t" r="r" b="b"/>
            <a:pathLst>
              <a:path w="8417560" h="4953000">
                <a:moveTo>
                  <a:pt x="0" y="4953000"/>
                </a:moveTo>
                <a:lnTo>
                  <a:pt x="8417052" y="4953000"/>
                </a:lnTo>
                <a:lnTo>
                  <a:pt x="8417052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1F1F1">
              <a:alpha val="9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6360" y="1786127"/>
            <a:ext cx="7202424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9891" y="3176396"/>
            <a:ext cx="227965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30,0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900" spc="-40" dirty="0">
                <a:latin typeface="Trebuchet MS"/>
                <a:cs typeface="Trebuchet MS"/>
              </a:rPr>
              <a:t>10,0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6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891" y="283629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891" y="2495753"/>
            <a:ext cx="2286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5</a:t>
            </a:r>
            <a:r>
              <a:rPr sz="900" spc="-20" dirty="0">
                <a:latin typeface="Trebuchet MS"/>
                <a:cs typeface="Trebuchet MS"/>
              </a:rPr>
              <a:t>0</a:t>
            </a:r>
            <a:r>
              <a:rPr sz="900" spc="-60" dirty="0">
                <a:latin typeface="Trebuchet MS"/>
                <a:cs typeface="Trebuchet MS"/>
              </a:rPr>
              <a:t>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9891" y="215620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9891" y="181610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70,0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162" y="4389882"/>
            <a:ext cx="7584833" cy="164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7733" y="2467736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45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1373" y="1913635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62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6873" y="2865501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34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259" y="2304669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50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3897" y="2389073"/>
            <a:ext cx="2641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solidFill>
                  <a:srgbClr val="404040"/>
                </a:solidFill>
                <a:latin typeface="Trebuchet MS"/>
                <a:cs typeface="Trebuchet MS"/>
              </a:rPr>
              <a:t>48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7409" y="2300985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50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6097" y="2389073"/>
            <a:ext cx="26416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solidFill>
                  <a:srgbClr val="404040"/>
                </a:solidFill>
                <a:latin typeface="Trebuchet MS"/>
                <a:cs typeface="Trebuchet MS"/>
              </a:rPr>
              <a:t>48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9610" y="2525648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44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5011" y="2230652"/>
            <a:ext cx="795655" cy="4813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15"/>
              </a:spcBef>
            </a:pPr>
            <a:r>
              <a:rPr sz="1050" spc="-45" dirty="0">
                <a:solidFill>
                  <a:srgbClr val="404040"/>
                </a:solidFill>
                <a:latin typeface="Trebuchet MS"/>
                <a:cs typeface="Trebuchet MS"/>
              </a:rPr>
              <a:t>52,3</a:t>
            </a:r>
            <a:r>
              <a:rPr sz="105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75" spc="-67" baseline="-21164" dirty="0">
                <a:solidFill>
                  <a:srgbClr val="404040"/>
                </a:solidFill>
                <a:latin typeface="Trebuchet MS"/>
                <a:cs typeface="Trebuchet MS"/>
              </a:rPr>
              <a:t>50,8</a:t>
            </a:r>
            <a:endParaRPr sz="1575" baseline="-21164">
              <a:latin typeface="Trebuchet MS"/>
              <a:cs typeface="Trebuchet MS"/>
            </a:endParaRPr>
          </a:p>
          <a:p>
            <a:pPr marL="12700">
              <a:lnSpc>
                <a:spcPts val="1045"/>
              </a:lnSpc>
              <a:spcBef>
                <a:spcPts val="120"/>
              </a:spcBef>
            </a:pPr>
            <a:r>
              <a:rPr sz="1050" spc="-45" dirty="0">
                <a:solidFill>
                  <a:srgbClr val="404040"/>
                </a:solidFill>
                <a:latin typeface="Trebuchet MS"/>
                <a:cs typeface="Trebuchet MS"/>
              </a:rPr>
              <a:t>47,1</a:t>
            </a:r>
            <a:endParaRPr sz="1050">
              <a:latin typeface="Trebuchet MS"/>
              <a:cs typeface="Trebuchet MS"/>
            </a:endParaRPr>
          </a:p>
          <a:p>
            <a:pPr marR="5080" algn="r">
              <a:lnSpc>
                <a:spcPts val="1045"/>
              </a:lnSpc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44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1908" y="2671698"/>
            <a:ext cx="382270" cy="31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25"/>
              </a:lnSpc>
              <a:spcBef>
                <a:spcPts val="105"/>
              </a:spcBef>
            </a:pPr>
            <a:r>
              <a:rPr sz="1050" spc="-45" dirty="0">
                <a:solidFill>
                  <a:srgbClr val="404040"/>
                </a:solidFill>
                <a:latin typeface="Trebuchet MS"/>
                <a:cs typeface="Trebuchet MS"/>
              </a:rPr>
              <a:t>39,7</a:t>
            </a:r>
            <a:endParaRPr sz="1050">
              <a:latin typeface="Trebuchet MS"/>
              <a:cs typeface="Trebuchet MS"/>
            </a:endParaRPr>
          </a:p>
          <a:p>
            <a:pPr marL="130810">
              <a:lnSpc>
                <a:spcPts val="1125"/>
              </a:lnSpc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36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13784" y="2661666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40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9186" y="2352294"/>
            <a:ext cx="382270" cy="29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45"/>
              </a:lnSpc>
              <a:spcBef>
                <a:spcPts val="105"/>
              </a:spcBef>
            </a:pPr>
            <a:r>
              <a:rPr sz="1050" spc="-45" dirty="0">
                <a:solidFill>
                  <a:srgbClr val="404040"/>
                </a:solidFill>
                <a:latin typeface="Trebuchet MS"/>
                <a:cs typeface="Trebuchet MS"/>
              </a:rPr>
              <a:t>49,1</a:t>
            </a:r>
            <a:endParaRPr sz="1050">
              <a:latin typeface="Trebuchet MS"/>
              <a:cs typeface="Trebuchet MS"/>
            </a:endParaRPr>
          </a:p>
          <a:p>
            <a:pPr marL="130175">
              <a:lnSpc>
                <a:spcPts val="1045"/>
              </a:lnSpc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46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0682" y="2481453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45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4321" y="2610434"/>
            <a:ext cx="5594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spc="-67" baseline="-34391" dirty="0">
                <a:solidFill>
                  <a:srgbClr val="404040"/>
                </a:solidFill>
                <a:latin typeface="Trebuchet MS"/>
                <a:cs typeface="Trebuchet MS"/>
              </a:rPr>
              <a:t>39,0</a:t>
            </a:r>
            <a:r>
              <a:rPr sz="1575" spc="104" baseline="-3439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050" spc="-45" dirty="0">
                <a:solidFill>
                  <a:srgbClr val="404040"/>
                </a:solidFill>
                <a:latin typeface="Trebuchet MS"/>
                <a:cs typeface="Trebuchet MS"/>
              </a:rPr>
              <a:t>41,5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81217" y="2715895"/>
            <a:ext cx="264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5" dirty="0">
                <a:solidFill>
                  <a:srgbClr val="404040"/>
                </a:solidFill>
                <a:latin typeface="Trebuchet MS"/>
                <a:cs typeface="Trebuchet MS"/>
              </a:rPr>
              <a:t>38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22134" y="2678684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39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5773" y="2593594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42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31048" y="2617165"/>
            <a:ext cx="67818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spc="-247" baseline="-31746" dirty="0">
                <a:solidFill>
                  <a:srgbClr val="404040"/>
                </a:solidFill>
                <a:latin typeface="Trebuchet MS"/>
                <a:cs typeface="Trebuchet MS"/>
              </a:rPr>
              <a:t>39</a:t>
            </a:r>
            <a:r>
              <a:rPr sz="1575" spc="-247" baseline="-7936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1575" spc="-247" baseline="-31746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r>
              <a:rPr sz="1575" spc="-247" baseline="-7936" dirty="0">
                <a:solidFill>
                  <a:srgbClr val="404040"/>
                </a:solidFill>
                <a:latin typeface="Trebuchet MS"/>
                <a:cs typeface="Trebuchet MS"/>
              </a:rPr>
              <a:t>0,7</a:t>
            </a:r>
            <a:r>
              <a:rPr sz="1575" spc="-112" baseline="-793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050" spc="-40" dirty="0">
                <a:solidFill>
                  <a:srgbClr val="404040"/>
                </a:solidFill>
                <a:latin typeface="Trebuchet MS"/>
                <a:cs typeface="Trebuchet MS"/>
              </a:rPr>
              <a:t>41,3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62670" y="1743583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solidFill>
                  <a:srgbClr val="404040"/>
                </a:solidFill>
                <a:latin typeface="Trebuchet MS"/>
                <a:cs typeface="Trebuchet MS"/>
              </a:rPr>
              <a:t>67</a:t>
            </a:r>
            <a:r>
              <a:rPr sz="1050" spc="-70" dirty="0">
                <a:solidFill>
                  <a:srgbClr val="404040"/>
                </a:solidFill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06851" y="14081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2" y="126491"/>
                </a:lnTo>
                <a:lnTo>
                  <a:pt x="126492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88408" y="14081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126491"/>
                </a:moveTo>
                <a:lnTo>
                  <a:pt x="126491" y="126491"/>
                </a:lnTo>
                <a:lnTo>
                  <a:pt x="126491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78555" y="1296415"/>
            <a:ext cx="312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4510" algn="l"/>
              </a:tabLst>
            </a:pPr>
            <a:r>
              <a:rPr sz="1800" b="1" spc="-150" dirty="0">
                <a:latin typeface="Trebuchet MS"/>
                <a:cs typeface="Trebuchet MS"/>
              </a:rPr>
              <a:t>ср.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балл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45" dirty="0">
                <a:latin typeface="Trebuchet MS"/>
                <a:cs typeface="Trebuchet MS"/>
              </a:rPr>
              <a:t>2017	</a:t>
            </a:r>
            <a:r>
              <a:rPr sz="1800" b="1" spc="-150" dirty="0">
                <a:latin typeface="Trebuchet MS"/>
                <a:cs typeface="Trebuchet MS"/>
              </a:rPr>
              <a:t>ср. </a:t>
            </a:r>
            <a:r>
              <a:rPr sz="1800" b="1" spc="-114" dirty="0">
                <a:latin typeface="Trebuchet MS"/>
                <a:cs typeface="Trebuchet MS"/>
              </a:rPr>
              <a:t>балл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145" dirty="0">
                <a:latin typeface="Trebuchet MS"/>
                <a:cs typeface="Trebuchet MS"/>
              </a:rPr>
              <a:t>2018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36407" y="5105400"/>
            <a:ext cx="1158240" cy="1158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761" y="180594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ЕГЭ по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биологии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26492"/>
            <a:ext cx="742188" cy="93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095755"/>
            <a:ext cx="4419600" cy="5375275"/>
          </a:xfrm>
          <a:custGeom>
            <a:avLst/>
            <a:gdLst/>
            <a:ahLst/>
            <a:cxnLst/>
            <a:rect l="l" t="t" r="r" b="b"/>
            <a:pathLst>
              <a:path w="4419600" h="5375275">
                <a:moveTo>
                  <a:pt x="0" y="5375148"/>
                </a:moveTo>
                <a:lnTo>
                  <a:pt x="4419600" y="5375148"/>
                </a:lnTo>
                <a:lnTo>
                  <a:pt x="4419600" y="0"/>
                </a:lnTo>
                <a:lnTo>
                  <a:pt x="0" y="0"/>
                </a:lnTo>
                <a:lnTo>
                  <a:pt x="0" y="5375148"/>
                </a:lnTo>
                <a:close/>
              </a:path>
            </a:pathLst>
          </a:custGeom>
          <a:solidFill>
            <a:srgbClr val="F1F1F1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4243" y="1812035"/>
            <a:ext cx="2250948" cy="4294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9036" y="612475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907" y="612475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8397" y="612475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3015" y="612475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7505" y="6124752"/>
            <a:ext cx="859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5755" algn="l"/>
                <a:tab pos="690245" algn="l"/>
              </a:tabLst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8	10	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3517" y="5837021"/>
            <a:ext cx="143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25" dirty="0">
                <a:solidFill>
                  <a:srgbClr val="404040"/>
                </a:solidFill>
                <a:latin typeface="Trebuchet MS"/>
                <a:cs typeface="Trebuchet MS"/>
              </a:rPr>
              <a:t>1-АБРАМОВСКАЯ</a:t>
            </a:r>
            <a:r>
              <a:rPr sz="9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1151" y="5591352"/>
            <a:ext cx="1570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0" dirty="0">
                <a:solidFill>
                  <a:srgbClr val="404040"/>
                </a:solidFill>
                <a:latin typeface="Trebuchet MS"/>
                <a:cs typeface="Trebuchet MS"/>
              </a:rPr>
              <a:t>АЛЕКСАНДРОВСКАЯ</a:t>
            </a:r>
            <a:r>
              <a:rPr sz="9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6046" y="5345683"/>
            <a:ext cx="18567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ВЕРХНЕТИШАНСКАЯ</a:t>
            </a:r>
            <a:r>
              <a:rPr sz="900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Trebuchet MS"/>
                <a:cs typeface="Trebuchet MS"/>
              </a:rPr>
              <a:t>СОШИМ.…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8514" y="5100066"/>
            <a:ext cx="1333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ВЫСОКОВСКАЯ</a:t>
            </a:r>
            <a:r>
              <a:rPr sz="90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4985" y="4608957"/>
            <a:ext cx="1367790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ЕЛАНСКАЯ</a:t>
            </a:r>
            <a:r>
              <a:rPr sz="90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0" dirty="0">
                <a:solidFill>
                  <a:srgbClr val="404040"/>
                </a:solidFill>
                <a:latin typeface="Trebuchet MS"/>
                <a:cs typeface="Trebuchet MS"/>
              </a:rPr>
              <a:t>ДОКУЧАЕВСКАЯ</a:t>
            </a:r>
            <a:r>
              <a:rPr sz="900" spc="-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7603" y="4363339"/>
            <a:ext cx="1846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</a:t>
            </a:r>
            <a:r>
              <a:rPr sz="9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КАМЕННОСТЕПНАЯ</a:t>
            </a:r>
            <a:r>
              <a:rPr sz="9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r>
              <a:rPr sz="9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Trebuchet MS"/>
                <a:cs typeface="Trebuchet MS"/>
              </a:rPr>
              <a:t>ИМ.…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1665" y="3626357"/>
            <a:ext cx="126174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НИКОЛЬСКАЯ</a:t>
            </a:r>
            <a:r>
              <a:rPr sz="900" spc="-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  <a:p>
            <a:pPr marL="93980" marR="5715" indent="-81280">
              <a:lnSpc>
                <a:spcPct val="179100"/>
              </a:lnSpc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0" dirty="0">
                <a:solidFill>
                  <a:srgbClr val="404040"/>
                </a:solidFill>
                <a:latin typeface="Trebuchet MS"/>
                <a:cs typeface="Trebuchet MS"/>
              </a:rPr>
              <a:t>КОЗЛОВСКАЯ</a:t>
            </a:r>
            <a:r>
              <a:rPr sz="900" spc="-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  </a:t>
            </a: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КАЗАНСКАЯ</a:t>
            </a:r>
            <a:r>
              <a:rPr sz="9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2948" y="3380613"/>
            <a:ext cx="140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НОВОТРОИЦКАЯ</a:t>
            </a:r>
            <a:r>
              <a:rPr sz="900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6773" y="3135248"/>
            <a:ext cx="1285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50" dirty="0">
                <a:solidFill>
                  <a:srgbClr val="404040"/>
                </a:solidFill>
                <a:latin typeface="Trebuchet MS"/>
                <a:cs typeface="Trebuchet MS"/>
              </a:rPr>
              <a:t>ОКТЯБРЬСКАЯ</a:t>
            </a:r>
            <a:r>
              <a:rPr sz="900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7488" y="2889630"/>
            <a:ext cx="1496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</a:t>
            </a:r>
            <a:r>
              <a:rPr sz="9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ОРЛОВСКАЯ</a:t>
            </a:r>
            <a:r>
              <a:rPr sz="9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r>
              <a:rPr sz="9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404040"/>
                </a:solidFill>
                <a:latin typeface="Trebuchet MS"/>
                <a:cs typeface="Trebuchet MS"/>
              </a:rPr>
              <a:t>ИМ.…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3708" y="2643885"/>
            <a:ext cx="1179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0" dirty="0">
                <a:solidFill>
                  <a:srgbClr val="404040"/>
                </a:solidFill>
                <a:latin typeface="Trebuchet MS"/>
                <a:cs typeface="Trebuchet MS"/>
              </a:rPr>
              <a:t>СИНЯВСКАЯ</a:t>
            </a:r>
            <a:r>
              <a:rPr sz="90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4342" y="2398267"/>
            <a:ext cx="1177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ТАЛОВСКАЯ</a:t>
            </a:r>
            <a:r>
              <a:rPr sz="90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22494" y="1906904"/>
            <a:ext cx="1320800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ШАНИНСКАЯ</a:t>
            </a:r>
            <a:r>
              <a:rPr sz="9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404040"/>
                </a:solidFill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МКОУ </a:t>
            </a:r>
            <a:r>
              <a:rPr sz="900" spc="-45" dirty="0">
                <a:solidFill>
                  <a:srgbClr val="404040"/>
                </a:solidFill>
                <a:latin typeface="Trebuchet MS"/>
                <a:cs typeface="Trebuchet MS"/>
              </a:rPr>
              <a:t>ЧИГОЛЬСКАЯ</a:t>
            </a:r>
            <a:r>
              <a:rPr sz="900" spc="-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404040"/>
                </a:solidFill>
                <a:latin typeface="Trebuchet MS"/>
                <a:cs typeface="Trebuchet MS"/>
              </a:rPr>
              <a:t>СОШ…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4603" y="5866587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26680" y="5134483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02144" y="4890261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64603" y="4402328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3246" y="3426333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02144" y="3182239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21169" y="2938398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00210" y="2449779"/>
            <a:ext cx="168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1169" y="5799531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02144" y="5555691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1169" y="5067122"/>
            <a:ext cx="90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45578" y="4335526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88756" y="238328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2144" y="1962150"/>
            <a:ext cx="9017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2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420"/>
              </a:lnSpc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0210" y="5732779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45578" y="5244846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83246" y="5000625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1169" y="4451477"/>
            <a:ext cx="90170" cy="5137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83246" y="4268165"/>
            <a:ext cx="90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83246" y="4024629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21169" y="3292602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02144" y="2627503"/>
            <a:ext cx="9017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15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415"/>
              </a:lnSpc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21169" y="2560446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7781" y="2316607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21169" y="1767586"/>
            <a:ext cx="90170" cy="647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245"/>
              </a:lnSpc>
              <a:spcBef>
                <a:spcPts val="48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245"/>
              </a:lnSpc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13476" y="1158239"/>
            <a:ext cx="2885440" cy="502920"/>
          </a:xfrm>
          <a:custGeom>
            <a:avLst/>
            <a:gdLst/>
            <a:ahLst/>
            <a:cxnLst/>
            <a:rect l="l" t="t" r="r" b="b"/>
            <a:pathLst>
              <a:path w="2885440" h="502919">
                <a:moveTo>
                  <a:pt x="0" y="502920"/>
                </a:moveTo>
                <a:lnTo>
                  <a:pt x="2884931" y="502920"/>
                </a:lnTo>
                <a:lnTo>
                  <a:pt x="2884931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1F1F1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86144" y="12009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86144" y="12009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9144">
            <a:solidFill>
              <a:srgbClr val="007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86144" y="136855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86144" y="136855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9144">
            <a:solidFill>
              <a:srgbClr val="019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86144" y="15346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86144" y="15346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ln w="9144">
            <a:solidFill>
              <a:srgbClr val="3BB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08698" y="1121155"/>
            <a:ext cx="1288415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38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404040"/>
                </a:solidFill>
                <a:latin typeface="Trebuchet MS"/>
                <a:cs typeface="Trebuchet MS"/>
              </a:rPr>
              <a:t>к-во </a:t>
            </a:r>
            <a:r>
              <a:rPr sz="1200" b="1" spc="-70" dirty="0">
                <a:solidFill>
                  <a:srgbClr val="404040"/>
                </a:solidFill>
                <a:latin typeface="Trebuchet MS"/>
                <a:cs typeface="Trebuchet MS"/>
              </a:rPr>
              <a:t>сдающих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95" dirty="0">
                <a:solidFill>
                  <a:srgbClr val="404040"/>
                </a:solidFill>
                <a:latin typeface="Trebuchet MS"/>
                <a:cs typeface="Trebuchet MS"/>
              </a:rPr>
              <a:t>2018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320"/>
              </a:lnSpc>
            </a:pPr>
            <a:r>
              <a:rPr sz="1200" b="1" spc="-65" dirty="0">
                <a:solidFill>
                  <a:srgbClr val="404040"/>
                </a:solidFill>
                <a:latin typeface="Trebuchet MS"/>
                <a:cs typeface="Trebuchet MS"/>
              </a:rPr>
              <a:t>к-во </a:t>
            </a:r>
            <a:r>
              <a:rPr sz="1200" b="1" spc="-70" dirty="0">
                <a:solidFill>
                  <a:srgbClr val="404040"/>
                </a:solidFill>
                <a:latin typeface="Trebuchet MS"/>
                <a:cs typeface="Trebuchet MS"/>
              </a:rPr>
              <a:t>сдающих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95" dirty="0">
                <a:solidFill>
                  <a:srgbClr val="404040"/>
                </a:solidFill>
                <a:latin typeface="Trebuchet MS"/>
                <a:cs typeface="Trebuchet MS"/>
              </a:rPr>
              <a:t>2017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380"/>
              </a:lnSpc>
            </a:pPr>
            <a:r>
              <a:rPr sz="1200" b="1" spc="-65" dirty="0">
                <a:solidFill>
                  <a:srgbClr val="404040"/>
                </a:solidFill>
                <a:latin typeface="Trebuchet MS"/>
                <a:cs typeface="Trebuchet MS"/>
              </a:rPr>
              <a:t>к-во </a:t>
            </a:r>
            <a:r>
              <a:rPr sz="1200" b="1" spc="-70" dirty="0">
                <a:solidFill>
                  <a:srgbClr val="404040"/>
                </a:solidFill>
                <a:latin typeface="Trebuchet MS"/>
                <a:cs typeface="Trebuchet MS"/>
              </a:rPr>
              <a:t>сдающих</a:t>
            </a:r>
            <a:r>
              <a:rPr sz="1200" b="1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95" dirty="0">
                <a:solidFill>
                  <a:srgbClr val="404040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72000" y="1095755"/>
            <a:ext cx="4419600" cy="5375275"/>
          </a:xfrm>
          <a:custGeom>
            <a:avLst/>
            <a:gdLst/>
            <a:ahLst/>
            <a:cxnLst/>
            <a:rect l="l" t="t" r="r" b="b"/>
            <a:pathLst>
              <a:path w="4419600" h="5375275">
                <a:moveTo>
                  <a:pt x="0" y="5375148"/>
                </a:moveTo>
                <a:lnTo>
                  <a:pt x="4419600" y="5375148"/>
                </a:lnTo>
                <a:lnTo>
                  <a:pt x="4419600" y="0"/>
                </a:lnTo>
                <a:lnTo>
                  <a:pt x="0" y="0"/>
                </a:lnTo>
                <a:lnTo>
                  <a:pt x="0" y="5375148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4800" y="1149096"/>
            <a:ext cx="3962400" cy="5321935"/>
          </a:xfrm>
          <a:custGeom>
            <a:avLst/>
            <a:gdLst/>
            <a:ahLst/>
            <a:cxnLst/>
            <a:rect l="l" t="t" r="r" b="b"/>
            <a:pathLst>
              <a:path w="3962400" h="5321935">
                <a:moveTo>
                  <a:pt x="0" y="5321808"/>
                </a:moveTo>
                <a:lnTo>
                  <a:pt x="3962400" y="5321808"/>
                </a:lnTo>
                <a:lnTo>
                  <a:pt x="3962400" y="0"/>
                </a:lnTo>
                <a:lnTo>
                  <a:pt x="0" y="0"/>
                </a:lnTo>
                <a:lnTo>
                  <a:pt x="0" y="5321808"/>
                </a:lnTo>
                <a:close/>
              </a:path>
            </a:pathLst>
          </a:custGeom>
          <a:solidFill>
            <a:srgbClr val="F1F1F1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2751" y="6007608"/>
            <a:ext cx="3444240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2751" y="5294376"/>
            <a:ext cx="3444240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751" y="4581144"/>
            <a:ext cx="3444240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2751" y="3867911"/>
            <a:ext cx="3444240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2751" y="3154679"/>
            <a:ext cx="3444240" cy="9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2751" y="2441448"/>
            <a:ext cx="3444240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8180" y="1728216"/>
            <a:ext cx="3453384" cy="428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7467" y="3051048"/>
            <a:ext cx="2656332" cy="1499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57300" y="3230879"/>
            <a:ext cx="2296795" cy="1140460"/>
          </a:xfrm>
          <a:custGeom>
            <a:avLst/>
            <a:gdLst/>
            <a:ahLst/>
            <a:cxnLst/>
            <a:rect l="l" t="t" r="r" b="b"/>
            <a:pathLst>
              <a:path w="2296795" h="1140460">
                <a:moveTo>
                  <a:pt x="0" y="141732"/>
                </a:moveTo>
                <a:lnTo>
                  <a:pt x="1147572" y="1139952"/>
                </a:lnTo>
                <a:lnTo>
                  <a:pt x="2296667" y="0"/>
                </a:lnTo>
              </a:path>
            </a:pathLst>
          </a:custGeom>
          <a:ln w="76199">
            <a:solidFill>
              <a:srgbClr val="04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7467" y="2194560"/>
            <a:ext cx="2656332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57300" y="2374392"/>
            <a:ext cx="2296795" cy="215265"/>
          </a:xfrm>
          <a:custGeom>
            <a:avLst/>
            <a:gdLst/>
            <a:ahLst/>
            <a:cxnLst/>
            <a:rect l="l" t="t" r="r" b="b"/>
            <a:pathLst>
              <a:path w="2296795" h="215264">
                <a:moveTo>
                  <a:pt x="0" y="0"/>
                </a:moveTo>
                <a:lnTo>
                  <a:pt x="1147572" y="0"/>
                </a:lnTo>
                <a:lnTo>
                  <a:pt x="2296667" y="214884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364869" y="3243833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37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13329" y="4242308"/>
            <a:ext cx="193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latin typeface="Trebuchet MS"/>
                <a:cs typeface="Trebuchet MS"/>
              </a:rPr>
              <a:t>23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62171" y="3101086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latin typeface="Trebuchet MS"/>
                <a:cs typeface="Trebuchet MS"/>
              </a:rPr>
              <a:t>39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257300" y="2246376"/>
            <a:ext cx="239395" cy="128270"/>
          </a:xfrm>
          <a:custGeom>
            <a:avLst/>
            <a:gdLst/>
            <a:ahLst/>
            <a:cxnLst/>
            <a:rect l="l" t="t" r="r" b="b"/>
            <a:pathLst>
              <a:path w="239394" h="128269">
                <a:moveTo>
                  <a:pt x="0" y="128015"/>
                </a:moveTo>
                <a:lnTo>
                  <a:pt x="239268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04872" y="2246376"/>
            <a:ext cx="71755" cy="128270"/>
          </a:xfrm>
          <a:custGeom>
            <a:avLst/>
            <a:gdLst/>
            <a:ahLst/>
            <a:cxnLst/>
            <a:rect l="l" t="t" r="r" b="b"/>
            <a:pathLst>
              <a:path w="71755" h="128269">
                <a:moveTo>
                  <a:pt x="0" y="128015"/>
                </a:moveTo>
                <a:lnTo>
                  <a:pt x="71627" y="0"/>
                </a:lnTo>
              </a:path>
            </a:pathLst>
          </a:custGeom>
          <a:ln w="9143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3967" y="2392679"/>
            <a:ext cx="187960" cy="196850"/>
          </a:xfrm>
          <a:custGeom>
            <a:avLst/>
            <a:gdLst/>
            <a:ahLst/>
            <a:cxnLst/>
            <a:rect l="l" t="t" r="r" b="b"/>
            <a:pathLst>
              <a:path w="187960" h="196850">
                <a:moveTo>
                  <a:pt x="0" y="196596"/>
                </a:moveTo>
                <a:lnTo>
                  <a:pt x="18745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38325" y="1989201"/>
            <a:ext cx="329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5</a:t>
            </a:r>
            <a:r>
              <a:rPr sz="1400" b="1" spc="-120" dirty="0">
                <a:latin typeface="Trebuchet MS"/>
                <a:cs typeface="Trebuchet MS"/>
              </a:rPr>
              <a:t>1</a:t>
            </a:r>
            <a:r>
              <a:rPr sz="1400" b="1" spc="-135" dirty="0">
                <a:latin typeface="Trebuchet MS"/>
                <a:cs typeface="Trebuchet MS"/>
              </a:rPr>
              <a:t>,0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18639" y="1989201"/>
            <a:ext cx="329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5</a:t>
            </a:r>
            <a:r>
              <a:rPr sz="1400" b="1" spc="-120" dirty="0">
                <a:latin typeface="Trebuchet MS"/>
                <a:cs typeface="Trebuchet MS"/>
              </a:rPr>
              <a:t>1</a:t>
            </a:r>
            <a:r>
              <a:rPr sz="1400" b="1" spc="-135" dirty="0">
                <a:latin typeface="Trebuchet MS"/>
                <a:cs typeface="Trebuchet MS"/>
              </a:rPr>
              <a:t>,0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83813" y="2134870"/>
            <a:ext cx="329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10" dirty="0">
                <a:latin typeface="Trebuchet MS"/>
                <a:cs typeface="Trebuchet MS"/>
              </a:rPr>
              <a:t>4</a:t>
            </a:r>
            <a:r>
              <a:rPr sz="1400" b="1" spc="-120" dirty="0">
                <a:latin typeface="Trebuchet MS"/>
                <a:cs typeface="Trebuchet MS"/>
              </a:rPr>
              <a:t>8</a:t>
            </a:r>
            <a:r>
              <a:rPr sz="1400" b="1" spc="-135" dirty="0">
                <a:latin typeface="Trebuchet MS"/>
                <a:cs typeface="Trebuchet MS"/>
              </a:rPr>
              <a:t>,0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64515" y="5890971"/>
            <a:ext cx="901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7400" y="5178297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7400" y="4465066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7400" y="3751833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7400" y="3038602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40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7400" y="2325370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50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7400" y="1612138"/>
            <a:ext cx="168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rebuchet MS"/>
                <a:cs typeface="Trebuchet MS"/>
              </a:rPr>
              <a:t>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50645" y="6120180"/>
            <a:ext cx="425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99385" y="6120180"/>
            <a:ext cx="424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47973" y="6120180"/>
            <a:ext cx="424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latin typeface="Trebuchet MS"/>
                <a:cs typeface="Trebuchet MS"/>
              </a:rPr>
              <a:t>2</a:t>
            </a:r>
            <a:r>
              <a:rPr sz="1600" b="1" spc="-135" dirty="0">
                <a:latin typeface="Trebuchet MS"/>
                <a:cs typeface="Trebuchet MS"/>
              </a:rPr>
              <a:t>0</a:t>
            </a:r>
            <a:r>
              <a:rPr sz="1600" b="1" spc="-125" dirty="0">
                <a:latin typeface="Trebuchet MS"/>
                <a:cs typeface="Trebuchet MS"/>
              </a:rPr>
              <a:t>1</a:t>
            </a:r>
            <a:r>
              <a:rPr sz="1600" b="1" spc="-130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59536" y="14005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76200">
            <a:solidFill>
              <a:srgbClr val="048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97479" y="140055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128979" y="1225677"/>
            <a:ext cx="264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38325" algn="l"/>
              </a:tabLst>
            </a:pPr>
            <a:r>
              <a:rPr sz="1800" spc="-75" dirty="0">
                <a:latin typeface="Trebuchet MS"/>
                <a:cs typeface="Trebuchet MS"/>
              </a:rPr>
              <a:t>к-во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сдающих	</a:t>
            </a:r>
            <a:r>
              <a:rPr sz="1800" spc="-140" dirty="0">
                <a:latin typeface="Trebuchet MS"/>
                <a:cs typeface="Trebuchet MS"/>
              </a:rPr>
              <a:t>ср.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балл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04800" y="1149096"/>
            <a:ext cx="3962400" cy="5321935"/>
          </a:xfrm>
          <a:custGeom>
            <a:avLst/>
            <a:gdLst/>
            <a:ahLst/>
            <a:cxnLst/>
            <a:rect l="l" t="t" r="r" b="b"/>
            <a:pathLst>
              <a:path w="3962400" h="5321935">
                <a:moveTo>
                  <a:pt x="0" y="5321808"/>
                </a:moveTo>
                <a:lnTo>
                  <a:pt x="3962400" y="5321808"/>
                </a:lnTo>
                <a:lnTo>
                  <a:pt x="3962400" y="0"/>
                </a:lnTo>
                <a:lnTo>
                  <a:pt x="0" y="0"/>
                </a:lnTo>
                <a:lnTo>
                  <a:pt x="0" y="5321808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410" y="131826"/>
            <a:ext cx="7272655" cy="79121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Качество школьного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Средний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балл ЕГЭ по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биологии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59435"/>
            <a:ext cx="742188" cy="93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" y="1149096"/>
            <a:ext cx="9067800" cy="5393690"/>
          </a:xfrm>
          <a:custGeom>
            <a:avLst/>
            <a:gdLst/>
            <a:ahLst/>
            <a:cxnLst/>
            <a:rect l="l" t="t" r="r" b="b"/>
            <a:pathLst>
              <a:path w="9067800" h="5393690">
                <a:moveTo>
                  <a:pt x="0" y="5393436"/>
                </a:moveTo>
                <a:lnTo>
                  <a:pt x="9067800" y="5393436"/>
                </a:lnTo>
                <a:lnTo>
                  <a:pt x="9067800" y="0"/>
                </a:lnTo>
                <a:lnTo>
                  <a:pt x="0" y="0"/>
                </a:lnTo>
                <a:lnTo>
                  <a:pt x="0" y="5393436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3252" y="4678679"/>
            <a:ext cx="8118475" cy="0"/>
          </a:xfrm>
          <a:custGeom>
            <a:avLst/>
            <a:gdLst/>
            <a:ahLst/>
            <a:cxnLst/>
            <a:rect l="l" t="t" r="r" b="b"/>
            <a:pathLst>
              <a:path w="8118475">
                <a:moveTo>
                  <a:pt x="0" y="0"/>
                </a:moveTo>
                <a:lnTo>
                  <a:pt x="81183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0828" y="434187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98992" y="43418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3816" y="434187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6804" y="434187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8268" y="434187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1256" y="434187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9419" y="43418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2408" y="434187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5708" y="434187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3871" y="43418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4671" y="4341876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0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6135" y="4341876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9123" y="434187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2111" y="434187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3576" y="434187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6564" y="434187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2872" y="4341876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1016" y="434187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3252" y="43418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0828" y="400659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8992" y="400659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3816" y="400659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6804" y="40065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8268" y="400659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01256" y="40065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89419" y="400659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2408" y="40065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5708" y="400659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33871" y="400659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14671" y="4006596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0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6135" y="4006596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9123" y="40065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2111" y="40065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03576" y="400659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26564" y="400659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2872" y="4006596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71016" y="40065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3252" y="400659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10828" y="367131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8992" y="367131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3816" y="367131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56804" y="367131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78268" y="367131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01256" y="367131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9419" y="367131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2408" y="3671315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45708" y="367131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3871" y="367131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14671" y="3671315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0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6135" y="3671315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59123" y="367131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82111" y="367131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03576" y="367131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26564" y="367131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42872" y="3671315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71016" y="367131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3252" y="367131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0828" y="3334511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98992" y="33345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33816" y="333451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56804" y="333451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78268" y="333451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89419" y="3334511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12408" y="3334511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45708" y="333451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33871" y="33345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14671" y="3334511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0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36135" y="3334511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9123" y="333451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82111" y="333451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03576" y="333451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26564" y="333451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71016" y="3334511"/>
            <a:ext cx="848994" cy="0"/>
          </a:xfrm>
          <a:custGeom>
            <a:avLst/>
            <a:gdLst/>
            <a:ahLst/>
            <a:cxnLst/>
            <a:rect l="l" t="t" r="r" b="b"/>
            <a:pathLst>
              <a:path w="848994">
                <a:moveTo>
                  <a:pt x="0" y="0"/>
                </a:moveTo>
                <a:lnTo>
                  <a:pt x="8488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3252" y="333451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10828" y="2999232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98992" y="299923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27135" y="299923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56804" y="299923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73111" y="2999232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36135" y="2999232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2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24300" y="299923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59123" y="299923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75432" y="2999232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03576" y="299923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3252" y="2999232"/>
            <a:ext cx="1511935" cy="0"/>
          </a:xfrm>
          <a:custGeom>
            <a:avLst/>
            <a:gdLst/>
            <a:ahLst/>
            <a:cxnLst/>
            <a:rect l="l" t="t" r="r" b="b"/>
            <a:pathLst>
              <a:path w="1511935">
                <a:moveTo>
                  <a:pt x="0" y="0"/>
                </a:moveTo>
                <a:lnTo>
                  <a:pt x="15118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698992" y="2662427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60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21980" y="2662427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52444" y="2662427"/>
            <a:ext cx="4563110" cy="0"/>
          </a:xfrm>
          <a:custGeom>
            <a:avLst/>
            <a:gdLst/>
            <a:ahLst/>
            <a:cxnLst/>
            <a:rect l="l" t="t" r="r" b="b"/>
            <a:pathLst>
              <a:path w="4563109">
                <a:moveTo>
                  <a:pt x="0" y="0"/>
                </a:moveTo>
                <a:lnTo>
                  <a:pt x="45628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5432" y="2662427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3252" y="2662427"/>
            <a:ext cx="2095500" cy="0"/>
          </a:xfrm>
          <a:custGeom>
            <a:avLst/>
            <a:gdLst/>
            <a:ahLst/>
            <a:cxnLst/>
            <a:rect l="l" t="t" r="r" b="b"/>
            <a:pathLst>
              <a:path w="2095500">
                <a:moveTo>
                  <a:pt x="0" y="0"/>
                </a:moveTo>
                <a:lnTo>
                  <a:pt x="20955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52444" y="2327148"/>
            <a:ext cx="5439410" cy="0"/>
          </a:xfrm>
          <a:custGeom>
            <a:avLst/>
            <a:gdLst/>
            <a:ahLst/>
            <a:cxnLst/>
            <a:rect l="l" t="t" r="r" b="b"/>
            <a:pathLst>
              <a:path w="5439409">
                <a:moveTo>
                  <a:pt x="0" y="0"/>
                </a:moveTo>
                <a:lnTo>
                  <a:pt x="5439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75432" y="2327148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3252" y="2327148"/>
            <a:ext cx="2095500" cy="0"/>
          </a:xfrm>
          <a:custGeom>
            <a:avLst/>
            <a:gdLst/>
            <a:ahLst/>
            <a:cxnLst/>
            <a:rect l="l" t="t" r="r" b="b"/>
            <a:pathLst>
              <a:path w="2095500">
                <a:moveTo>
                  <a:pt x="0" y="0"/>
                </a:moveTo>
                <a:lnTo>
                  <a:pt x="20955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3252" y="1655064"/>
            <a:ext cx="8118475" cy="0"/>
          </a:xfrm>
          <a:custGeom>
            <a:avLst/>
            <a:gdLst/>
            <a:ahLst/>
            <a:cxnLst/>
            <a:rect l="l" t="t" r="r" b="b"/>
            <a:pathLst>
              <a:path w="8118475">
                <a:moveTo>
                  <a:pt x="0" y="0"/>
                </a:moveTo>
                <a:lnTo>
                  <a:pt x="81183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2500" y="3243072"/>
            <a:ext cx="106680" cy="1435735"/>
          </a:xfrm>
          <a:custGeom>
            <a:avLst/>
            <a:gdLst/>
            <a:ahLst/>
            <a:cxnLst/>
            <a:rect l="l" t="t" r="r" b="b"/>
            <a:pathLst>
              <a:path w="106680" h="1435735">
                <a:moveTo>
                  <a:pt x="106680" y="0"/>
                </a:moveTo>
                <a:lnTo>
                  <a:pt x="0" y="0"/>
                </a:lnTo>
                <a:lnTo>
                  <a:pt x="0" y="1435608"/>
                </a:lnTo>
                <a:lnTo>
                  <a:pt x="106680" y="1435608"/>
                </a:lnTo>
                <a:lnTo>
                  <a:pt x="1066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85060" y="2993135"/>
            <a:ext cx="106680" cy="1685925"/>
          </a:xfrm>
          <a:custGeom>
            <a:avLst/>
            <a:gdLst/>
            <a:ahLst/>
            <a:cxnLst/>
            <a:rect l="l" t="t" r="r" b="b"/>
            <a:pathLst>
              <a:path w="106680" h="1685925">
                <a:moveTo>
                  <a:pt x="106679" y="0"/>
                </a:moveTo>
                <a:lnTo>
                  <a:pt x="0" y="0"/>
                </a:lnTo>
                <a:lnTo>
                  <a:pt x="0" y="1685544"/>
                </a:lnTo>
                <a:lnTo>
                  <a:pt x="106679" y="1685544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63595" y="2982467"/>
            <a:ext cx="105410" cy="1696720"/>
          </a:xfrm>
          <a:custGeom>
            <a:avLst/>
            <a:gdLst/>
            <a:ahLst/>
            <a:cxnLst/>
            <a:rect l="l" t="t" r="r" b="b"/>
            <a:pathLst>
              <a:path w="105410" h="1696720">
                <a:moveTo>
                  <a:pt x="105156" y="0"/>
                </a:moveTo>
                <a:lnTo>
                  <a:pt x="0" y="0"/>
                </a:lnTo>
                <a:lnTo>
                  <a:pt x="0" y="1696212"/>
                </a:lnTo>
                <a:lnTo>
                  <a:pt x="105156" y="1696212"/>
                </a:lnTo>
                <a:lnTo>
                  <a:pt x="1051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17620" y="2662427"/>
            <a:ext cx="106680" cy="2016760"/>
          </a:xfrm>
          <a:custGeom>
            <a:avLst/>
            <a:gdLst/>
            <a:ahLst/>
            <a:cxnLst/>
            <a:rect l="l" t="t" r="r" b="b"/>
            <a:pathLst>
              <a:path w="106679" h="2016760">
                <a:moveTo>
                  <a:pt x="106679" y="0"/>
                </a:moveTo>
                <a:lnTo>
                  <a:pt x="0" y="0"/>
                </a:lnTo>
                <a:lnTo>
                  <a:pt x="0" y="2016252"/>
                </a:lnTo>
                <a:lnTo>
                  <a:pt x="106679" y="2016252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28715" y="3133344"/>
            <a:ext cx="105410" cy="1545590"/>
          </a:xfrm>
          <a:custGeom>
            <a:avLst/>
            <a:gdLst/>
            <a:ahLst/>
            <a:cxnLst/>
            <a:rect l="l" t="t" r="r" b="b"/>
            <a:pathLst>
              <a:path w="105410" h="1545589">
                <a:moveTo>
                  <a:pt x="105156" y="0"/>
                </a:moveTo>
                <a:lnTo>
                  <a:pt x="0" y="0"/>
                </a:lnTo>
                <a:lnTo>
                  <a:pt x="0" y="1545335"/>
                </a:lnTo>
                <a:lnTo>
                  <a:pt x="105156" y="1545335"/>
                </a:lnTo>
                <a:lnTo>
                  <a:pt x="1051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728" y="3183635"/>
            <a:ext cx="106680" cy="1495425"/>
          </a:xfrm>
          <a:custGeom>
            <a:avLst/>
            <a:gdLst/>
            <a:ahLst/>
            <a:cxnLst/>
            <a:rect l="l" t="t" r="r" b="b"/>
            <a:pathLst>
              <a:path w="106679" h="1495425">
                <a:moveTo>
                  <a:pt x="106680" y="0"/>
                </a:moveTo>
                <a:lnTo>
                  <a:pt x="0" y="0"/>
                </a:lnTo>
                <a:lnTo>
                  <a:pt x="0" y="1495044"/>
                </a:lnTo>
                <a:lnTo>
                  <a:pt x="106680" y="1495044"/>
                </a:lnTo>
                <a:lnTo>
                  <a:pt x="1066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82740" y="2999232"/>
            <a:ext cx="106680" cy="1679575"/>
          </a:xfrm>
          <a:custGeom>
            <a:avLst/>
            <a:gdLst/>
            <a:ahLst/>
            <a:cxnLst/>
            <a:rect l="l" t="t" r="r" b="b"/>
            <a:pathLst>
              <a:path w="106679" h="1679575">
                <a:moveTo>
                  <a:pt x="106679" y="0"/>
                </a:moveTo>
                <a:lnTo>
                  <a:pt x="0" y="0"/>
                </a:lnTo>
                <a:lnTo>
                  <a:pt x="0" y="1679447"/>
                </a:lnTo>
                <a:lnTo>
                  <a:pt x="106679" y="1679447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38288" y="2921507"/>
            <a:ext cx="106680" cy="1757680"/>
          </a:xfrm>
          <a:custGeom>
            <a:avLst/>
            <a:gdLst/>
            <a:ahLst/>
            <a:cxnLst/>
            <a:rect l="l" t="t" r="r" b="b"/>
            <a:pathLst>
              <a:path w="106679" h="1757679">
                <a:moveTo>
                  <a:pt x="106679" y="0"/>
                </a:moveTo>
                <a:lnTo>
                  <a:pt x="0" y="0"/>
                </a:lnTo>
                <a:lnTo>
                  <a:pt x="0" y="1757171"/>
                </a:lnTo>
                <a:lnTo>
                  <a:pt x="106679" y="1757171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15300" y="2528316"/>
            <a:ext cx="106680" cy="2150745"/>
          </a:xfrm>
          <a:custGeom>
            <a:avLst/>
            <a:gdLst/>
            <a:ahLst/>
            <a:cxnLst/>
            <a:rect l="l" t="t" r="r" b="b"/>
            <a:pathLst>
              <a:path w="106679" h="2150745">
                <a:moveTo>
                  <a:pt x="106679" y="0"/>
                </a:moveTo>
                <a:lnTo>
                  <a:pt x="0" y="0"/>
                </a:lnTo>
                <a:lnTo>
                  <a:pt x="0" y="2150364"/>
                </a:lnTo>
                <a:lnTo>
                  <a:pt x="106679" y="2150364"/>
                </a:lnTo>
                <a:lnTo>
                  <a:pt x="106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835" y="2645664"/>
            <a:ext cx="105410" cy="2033270"/>
          </a:xfrm>
          <a:custGeom>
            <a:avLst/>
            <a:gdLst/>
            <a:ahLst/>
            <a:cxnLst/>
            <a:rect l="l" t="t" r="r" b="b"/>
            <a:pathLst>
              <a:path w="105409" h="2033270">
                <a:moveTo>
                  <a:pt x="105156" y="0"/>
                </a:moveTo>
                <a:lnTo>
                  <a:pt x="0" y="0"/>
                </a:lnTo>
                <a:lnTo>
                  <a:pt x="0" y="2033016"/>
                </a:lnTo>
                <a:lnTo>
                  <a:pt x="105156" y="2033016"/>
                </a:lnTo>
                <a:lnTo>
                  <a:pt x="1051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59180" y="3233927"/>
            <a:ext cx="106680" cy="1445260"/>
          </a:xfrm>
          <a:custGeom>
            <a:avLst/>
            <a:gdLst/>
            <a:ahLst/>
            <a:cxnLst/>
            <a:rect l="l" t="t" r="r" b="b"/>
            <a:pathLst>
              <a:path w="106680" h="1445260">
                <a:moveTo>
                  <a:pt x="106679" y="0"/>
                </a:moveTo>
                <a:lnTo>
                  <a:pt x="0" y="0"/>
                </a:lnTo>
                <a:lnTo>
                  <a:pt x="0" y="1444752"/>
                </a:lnTo>
                <a:lnTo>
                  <a:pt x="106679" y="1444752"/>
                </a:lnTo>
                <a:lnTo>
                  <a:pt x="106679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6191" y="3587496"/>
            <a:ext cx="106680" cy="1091565"/>
          </a:xfrm>
          <a:custGeom>
            <a:avLst/>
            <a:gdLst/>
            <a:ahLst/>
            <a:cxnLst/>
            <a:rect l="l" t="t" r="r" b="b"/>
            <a:pathLst>
              <a:path w="106680" h="1091564">
                <a:moveTo>
                  <a:pt x="106680" y="0"/>
                </a:moveTo>
                <a:lnTo>
                  <a:pt x="0" y="0"/>
                </a:lnTo>
                <a:lnTo>
                  <a:pt x="0" y="1091183"/>
                </a:lnTo>
                <a:lnTo>
                  <a:pt x="106680" y="1091183"/>
                </a:lnTo>
                <a:lnTo>
                  <a:pt x="106680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91739" y="2764535"/>
            <a:ext cx="106680" cy="1914525"/>
          </a:xfrm>
          <a:custGeom>
            <a:avLst/>
            <a:gdLst/>
            <a:ahLst/>
            <a:cxnLst/>
            <a:rect l="l" t="t" r="r" b="b"/>
            <a:pathLst>
              <a:path w="106680" h="1914525">
                <a:moveTo>
                  <a:pt x="106680" y="0"/>
                </a:moveTo>
                <a:lnTo>
                  <a:pt x="0" y="0"/>
                </a:lnTo>
                <a:lnTo>
                  <a:pt x="0" y="1914144"/>
                </a:lnTo>
                <a:lnTo>
                  <a:pt x="106680" y="1914144"/>
                </a:lnTo>
                <a:lnTo>
                  <a:pt x="106680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68751" y="2226564"/>
            <a:ext cx="106680" cy="2452370"/>
          </a:xfrm>
          <a:custGeom>
            <a:avLst/>
            <a:gdLst/>
            <a:ahLst/>
            <a:cxnLst/>
            <a:rect l="l" t="t" r="r" b="b"/>
            <a:pathLst>
              <a:path w="106680" h="2452370">
                <a:moveTo>
                  <a:pt x="106680" y="0"/>
                </a:moveTo>
                <a:lnTo>
                  <a:pt x="0" y="0"/>
                </a:lnTo>
                <a:lnTo>
                  <a:pt x="0" y="2452116"/>
                </a:lnTo>
                <a:lnTo>
                  <a:pt x="106680" y="2452116"/>
                </a:lnTo>
                <a:lnTo>
                  <a:pt x="106680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47288" y="2092451"/>
            <a:ext cx="105410" cy="2586355"/>
          </a:xfrm>
          <a:custGeom>
            <a:avLst/>
            <a:gdLst/>
            <a:ahLst/>
            <a:cxnLst/>
            <a:rect l="l" t="t" r="r" b="b"/>
            <a:pathLst>
              <a:path w="105410" h="2586354">
                <a:moveTo>
                  <a:pt x="105156" y="0"/>
                </a:moveTo>
                <a:lnTo>
                  <a:pt x="0" y="0"/>
                </a:lnTo>
                <a:lnTo>
                  <a:pt x="0" y="2586228"/>
                </a:lnTo>
                <a:lnTo>
                  <a:pt x="105156" y="2586228"/>
                </a:lnTo>
                <a:lnTo>
                  <a:pt x="105156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24300" y="3247644"/>
            <a:ext cx="106680" cy="1431290"/>
          </a:xfrm>
          <a:custGeom>
            <a:avLst/>
            <a:gdLst/>
            <a:ahLst/>
            <a:cxnLst/>
            <a:rect l="l" t="t" r="r" b="b"/>
            <a:pathLst>
              <a:path w="106679" h="1431289">
                <a:moveTo>
                  <a:pt x="106679" y="0"/>
                </a:moveTo>
                <a:lnTo>
                  <a:pt x="0" y="0"/>
                </a:lnTo>
                <a:lnTo>
                  <a:pt x="0" y="1431035"/>
                </a:lnTo>
                <a:lnTo>
                  <a:pt x="106679" y="1431035"/>
                </a:lnTo>
                <a:lnTo>
                  <a:pt x="106679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66431" y="2965704"/>
            <a:ext cx="106680" cy="1713230"/>
          </a:xfrm>
          <a:custGeom>
            <a:avLst/>
            <a:gdLst/>
            <a:ahLst/>
            <a:cxnLst/>
            <a:rect l="l" t="t" r="r" b="b"/>
            <a:pathLst>
              <a:path w="106679" h="1713229">
                <a:moveTo>
                  <a:pt x="106679" y="0"/>
                </a:moveTo>
                <a:lnTo>
                  <a:pt x="0" y="0"/>
                </a:lnTo>
                <a:lnTo>
                  <a:pt x="0" y="1712976"/>
                </a:lnTo>
                <a:lnTo>
                  <a:pt x="106679" y="1712976"/>
                </a:lnTo>
                <a:lnTo>
                  <a:pt x="106679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44968" y="2717292"/>
            <a:ext cx="105410" cy="1961514"/>
          </a:xfrm>
          <a:custGeom>
            <a:avLst/>
            <a:gdLst/>
            <a:ahLst/>
            <a:cxnLst/>
            <a:rect l="l" t="t" r="r" b="b"/>
            <a:pathLst>
              <a:path w="105409" h="1961514">
                <a:moveTo>
                  <a:pt x="105155" y="0"/>
                </a:moveTo>
                <a:lnTo>
                  <a:pt x="0" y="0"/>
                </a:lnTo>
                <a:lnTo>
                  <a:pt x="0" y="1961388"/>
                </a:lnTo>
                <a:lnTo>
                  <a:pt x="105155" y="1961388"/>
                </a:lnTo>
                <a:lnTo>
                  <a:pt x="105155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21980" y="2965704"/>
            <a:ext cx="105410" cy="1713230"/>
          </a:xfrm>
          <a:custGeom>
            <a:avLst/>
            <a:gdLst/>
            <a:ahLst/>
            <a:cxnLst/>
            <a:rect l="l" t="t" r="r" b="b"/>
            <a:pathLst>
              <a:path w="105409" h="1713229">
                <a:moveTo>
                  <a:pt x="105155" y="0"/>
                </a:moveTo>
                <a:lnTo>
                  <a:pt x="0" y="0"/>
                </a:lnTo>
                <a:lnTo>
                  <a:pt x="0" y="1712976"/>
                </a:lnTo>
                <a:lnTo>
                  <a:pt x="105155" y="1712976"/>
                </a:lnTo>
                <a:lnTo>
                  <a:pt x="105155" y="0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65860" y="3133344"/>
            <a:ext cx="105410" cy="1545590"/>
          </a:xfrm>
          <a:custGeom>
            <a:avLst/>
            <a:gdLst/>
            <a:ahLst/>
            <a:cxnLst/>
            <a:rect l="l" t="t" r="r" b="b"/>
            <a:pathLst>
              <a:path w="105409" h="1545589">
                <a:moveTo>
                  <a:pt x="105156" y="0"/>
                </a:moveTo>
                <a:lnTo>
                  <a:pt x="0" y="0"/>
                </a:lnTo>
                <a:lnTo>
                  <a:pt x="0" y="1545335"/>
                </a:lnTo>
                <a:lnTo>
                  <a:pt x="105156" y="1545335"/>
                </a:lnTo>
                <a:lnTo>
                  <a:pt x="105156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19883" y="3220211"/>
            <a:ext cx="106680" cy="1458595"/>
          </a:xfrm>
          <a:custGeom>
            <a:avLst/>
            <a:gdLst/>
            <a:ahLst/>
            <a:cxnLst/>
            <a:rect l="l" t="t" r="r" b="b"/>
            <a:pathLst>
              <a:path w="106680" h="1458595">
                <a:moveTo>
                  <a:pt x="106680" y="0"/>
                </a:moveTo>
                <a:lnTo>
                  <a:pt x="0" y="0"/>
                </a:lnTo>
                <a:lnTo>
                  <a:pt x="0" y="1458468"/>
                </a:lnTo>
                <a:lnTo>
                  <a:pt x="106680" y="1458468"/>
                </a:lnTo>
                <a:lnTo>
                  <a:pt x="106680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98420" y="2881883"/>
            <a:ext cx="105410" cy="1797050"/>
          </a:xfrm>
          <a:custGeom>
            <a:avLst/>
            <a:gdLst/>
            <a:ahLst/>
            <a:cxnLst/>
            <a:rect l="l" t="t" r="r" b="b"/>
            <a:pathLst>
              <a:path w="105410" h="1797050">
                <a:moveTo>
                  <a:pt x="105156" y="0"/>
                </a:moveTo>
                <a:lnTo>
                  <a:pt x="0" y="0"/>
                </a:lnTo>
                <a:lnTo>
                  <a:pt x="0" y="1796795"/>
                </a:lnTo>
                <a:lnTo>
                  <a:pt x="105156" y="1796795"/>
                </a:lnTo>
                <a:lnTo>
                  <a:pt x="105156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75432" y="3133344"/>
            <a:ext cx="106680" cy="1545590"/>
          </a:xfrm>
          <a:custGeom>
            <a:avLst/>
            <a:gdLst/>
            <a:ahLst/>
            <a:cxnLst/>
            <a:rect l="l" t="t" r="r" b="b"/>
            <a:pathLst>
              <a:path w="106680" h="1545589">
                <a:moveTo>
                  <a:pt x="106680" y="0"/>
                </a:moveTo>
                <a:lnTo>
                  <a:pt x="0" y="0"/>
                </a:lnTo>
                <a:lnTo>
                  <a:pt x="0" y="1545335"/>
                </a:lnTo>
                <a:lnTo>
                  <a:pt x="106680" y="1545335"/>
                </a:lnTo>
                <a:lnTo>
                  <a:pt x="106680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52444" y="2965704"/>
            <a:ext cx="106680" cy="1713230"/>
          </a:xfrm>
          <a:custGeom>
            <a:avLst/>
            <a:gdLst/>
            <a:ahLst/>
            <a:cxnLst/>
            <a:rect l="l" t="t" r="r" b="b"/>
            <a:pathLst>
              <a:path w="106679" h="1713229">
                <a:moveTo>
                  <a:pt x="106679" y="0"/>
                </a:moveTo>
                <a:lnTo>
                  <a:pt x="0" y="0"/>
                </a:lnTo>
                <a:lnTo>
                  <a:pt x="0" y="1712976"/>
                </a:lnTo>
                <a:lnTo>
                  <a:pt x="106679" y="1712976"/>
                </a:lnTo>
                <a:lnTo>
                  <a:pt x="106679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30979" y="2831592"/>
            <a:ext cx="105410" cy="1847214"/>
          </a:xfrm>
          <a:custGeom>
            <a:avLst/>
            <a:gdLst/>
            <a:ahLst/>
            <a:cxnLst/>
            <a:rect l="l" t="t" r="r" b="b"/>
            <a:pathLst>
              <a:path w="105410" h="1847214">
                <a:moveTo>
                  <a:pt x="105156" y="0"/>
                </a:moveTo>
                <a:lnTo>
                  <a:pt x="0" y="0"/>
                </a:lnTo>
                <a:lnTo>
                  <a:pt x="0" y="1847088"/>
                </a:lnTo>
                <a:lnTo>
                  <a:pt x="105156" y="1847088"/>
                </a:lnTo>
                <a:lnTo>
                  <a:pt x="105156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07991" y="3200400"/>
            <a:ext cx="106680" cy="1478280"/>
          </a:xfrm>
          <a:custGeom>
            <a:avLst/>
            <a:gdLst/>
            <a:ahLst/>
            <a:cxnLst/>
            <a:rect l="l" t="t" r="r" b="b"/>
            <a:pathLst>
              <a:path w="106679" h="1478279">
                <a:moveTo>
                  <a:pt x="106680" y="0"/>
                </a:moveTo>
                <a:lnTo>
                  <a:pt x="0" y="0"/>
                </a:lnTo>
                <a:lnTo>
                  <a:pt x="0" y="1478280"/>
                </a:lnTo>
                <a:lnTo>
                  <a:pt x="106680" y="1478280"/>
                </a:lnTo>
                <a:lnTo>
                  <a:pt x="106680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40552" y="3267455"/>
            <a:ext cx="105410" cy="1411605"/>
          </a:xfrm>
          <a:custGeom>
            <a:avLst/>
            <a:gdLst/>
            <a:ahLst/>
            <a:cxnLst/>
            <a:rect l="l" t="t" r="r" b="b"/>
            <a:pathLst>
              <a:path w="105410" h="1411604">
                <a:moveTo>
                  <a:pt x="105156" y="0"/>
                </a:moveTo>
                <a:lnTo>
                  <a:pt x="0" y="0"/>
                </a:lnTo>
                <a:lnTo>
                  <a:pt x="0" y="1411224"/>
                </a:lnTo>
                <a:lnTo>
                  <a:pt x="105156" y="1411224"/>
                </a:lnTo>
                <a:lnTo>
                  <a:pt x="105156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6100" y="3368040"/>
            <a:ext cx="105410" cy="1310640"/>
          </a:xfrm>
          <a:custGeom>
            <a:avLst/>
            <a:gdLst/>
            <a:ahLst/>
            <a:cxnLst/>
            <a:rect l="l" t="t" r="r" b="b"/>
            <a:pathLst>
              <a:path w="105409" h="1310639">
                <a:moveTo>
                  <a:pt x="105155" y="0"/>
                </a:moveTo>
                <a:lnTo>
                  <a:pt x="0" y="0"/>
                </a:lnTo>
                <a:lnTo>
                  <a:pt x="0" y="1310640"/>
                </a:lnTo>
                <a:lnTo>
                  <a:pt x="105155" y="1310640"/>
                </a:lnTo>
                <a:lnTo>
                  <a:pt x="105155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73111" y="3233927"/>
            <a:ext cx="105410" cy="1445260"/>
          </a:xfrm>
          <a:custGeom>
            <a:avLst/>
            <a:gdLst/>
            <a:ahLst/>
            <a:cxnLst/>
            <a:rect l="l" t="t" r="r" b="b"/>
            <a:pathLst>
              <a:path w="105409" h="1445260">
                <a:moveTo>
                  <a:pt x="105156" y="0"/>
                </a:moveTo>
                <a:lnTo>
                  <a:pt x="0" y="0"/>
                </a:lnTo>
                <a:lnTo>
                  <a:pt x="0" y="1444752"/>
                </a:lnTo>
                <a:lnTo>
                  <a:pt x="105156" y="1444752"/>
                </a:lnTo>
                <a:lnTo>
                  <a:pt x="105156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850123" y="2820923"/>
            <a:ext cx="106680" cy="1858010"/>
          </a:xfrm>
          <a:custGeom>
            <a:avLst/>
            <a:gdLst/>
            <a:ahLst/>
            <a:cxnLst/>
            <a:rect l="l" t="t" r="r" b="b"/>
            <a:pathLst>
              <a:path w="106679" h="1858010">
                <a:moveTo>
                  <a:pt x="106679" y="0"/>
                </a:moveTo>
                <a:lnTo>
                  <a:pt x="0" y="0"/>
                </a:lnTo>
                <a:lnTo>
                  <a:pt x="0" y="1857756"/>
                </a:lnTo>
                <a:lnTo>
                  <a:pt x="106679" y="1857756"/>
                </a:lnTo>
                <a:lnTo>
                  <a:pt x="106679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27135" y="3099816"/>
            <a:ext cx="106680" cy="1579245"/>
          </a:xfrm>
          <a:custGeom>
            <a:avLst/>
            <a:gdLst/>
            <a:ahLst/>
            <a:cxnLst/>
            <a:rect l="l" t="t" r="r" b="b"/>
            <a:pathLst>
              <a:path w="106679" h="1579245">
                <a:moveTo>
                  <a:pt x="106680" y="0"/>
                </a:moveTo>
                <a:lnTo>
                  <a:pt x="0" y="0"/>
                </a:lnTo>
                <a:lnTo>
                  <a:pt x="0" y="1578864"/>
                </a:lnTo>
                <a:lnTo>
                  <a:pt x="106680" y="1578864"/>
                </a:lnTo>
                <a:lnTo>
                  <a:pt x="106680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05671" y="2798064"/>
            <a:ext cx="105410" cy="1880870"/>
          </a:xfrm>
          <a:custGeom>
            <a:avLst/>
            <a:gdLst/>
            <a:ahLst/>
            <a:cxnLst/>
            <a:rect l="l" t="t" r="r" b="b"/>
            <a:pathLst>
              <a:path w="105409" h="1880870">
                <a:moveTo>
                  <a:pt x="105155" y="0"/>
                </a:moveTo>
                <a:lnTo>
                  <a:pt x="0" y="0"/>
                </a:lnTo>
                <a:lnTo>
                  <a:pt x="0" y="1880616"/>
                </a:lnTo>
                <a:lnTo>
                  <a:pt x="105155" y="1880616"/>
                </a:lnTo>
                <a:lnTo>
                  <a:pt x="105155" y="0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324226" y="277837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50</a:t>
            </a:r>
            <a:r>
              <a:rPr sz="900" spc="-65" dirty="0">
                <a:latin typeface="Trebuchet MS"/>
                <a:cs typeface="Trebuchet MS"/>
              </a:rPr>
              <a:t>,2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757040" y="244830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67247" y="291858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46,0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44895" y="296887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44,5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622542" y="278409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577708" y="270700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5</a:t>
            </a:r>
            <a:r>
              <a:rPr sz="900" spc="-65" dirty="0">
                <a:latin typeface="Trebuchet MS"/>
                <a:cs typeface="Trebuchet MS"/>
              </a:rPr>
              <a:t>2,</a:t>
            </a:r>
            <a:r>
              <a:rPr sz="900" spc="-20" dirty="0"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055356" y="2313813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64,0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532621" y="2431541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91641" y="3027679"/>
            <a:ext cx="334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</a:t>
            </a:r>
            <a:r>
              <a:rPr sz="900" spc="-100" dirty="0">
                <a:latin typeface="Trebuchet MS"/>
                <a:cs typeface="Trebuchet MS"/>
              </a:rPr>
              <a:t>2</a:t>
            </a:r>
            <a:r>
              <a:rPr sz="1350" spc="-600" baseline="3086" dirty="0">
                <a:latin typeface="Trebuchet MS"/>
                <a:cs typeface="Trebuchet MS"/>
              </a:rPr>
              <a:t>4</a:t>
            </a:r>
            <a:r>
              <a:rPr sz="900" spc="-110" dirty="0">
                <a:latin typeface="Trebuchet MS"/>
                <a:cs typeface="Trebuchet MS"/>
              </a:rPr>
              <a:t>,</a:t>
            </a:r>
            <a:r>
              <a:rPr sz="900" spc="-325" dirty="0">
                <a:latin typeface="Trebuchet MS"/>
                <a:cs typeface="Trebuchet MS"/>
              </a:rPr>
              <a:t>8</a:t>
            </a:r>
            <a:r>
              <a:rPr sz="1350" spc="-75" baseline="3086" dirty="0">
                <a:latin typeface="Trebuchet MS"/>
                <a:cs typeface="Trebuchet MS"/>
              </a:rPr>
              <a:t>3,0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271016" y="3339084"/>
            <a:ext cx="848994" cy="248920"/>
          </a:xfrm>
          <a:prstGeom prst="rect">
            <a:avLst/>
          </a:prstGeom>
          <a:solidFill>
            <a:srgbClr val="F1F1F1">
              <a:alpha val="90194"/>
            </a:srgbClr>
          </a:solidFill>
        </p:spPr>
        <p:txBody>
          <a:bodyPr vert="horz" wrap="square" lIns="0" tIns="45719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59"/>
              </a:spcBef>
            </a:pPr>
            <a:r>
              <a:rPr sz="900" spc="-40" dirty="0">
                <a:latin typeface="Trebuchet MS"/>
                <a:cs typeface="Trebuchet MS"/>
              </a:rPr>
              <a:t>32,5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430272" y="254914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57,0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907919" y="201142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73,0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60552" y="1877059"/>
            <a:ext cx="8143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7460" algn="l"/>
                <a:tab pos="8130540" algn="l"/>
              </a:tabLst>
            </a:pPr>
            <a:r>
              <a:rPr sz="900" u="sng" spc="-7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	</a:t>
            </a:r>
            <a:r>
              <a:rPr sz="900" u="sng" spc="-4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77,0	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863085" y="303288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42</a:t>
            </a:r>
            <a:r>
              <a:rPr sz="900" spc="-110" dirty="0">
                <a:latin typeface="Trebuchet MS"/>
                <a:cs typeface="Trebuchet MS"/>
              </a:rPr>
              <a:t>,</a:t>
            </a:r>
            <a:r>
              <a:rPr sz="900" spc="-20" dirty="0"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206233" y="275056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51,0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83754" y="2502534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58,4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174101" y="2750565"/>
            <a:ext cx="215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5</a:t>
            </a:r>
            <a:r>
              <a:rPr sz="900" spc="-50" dirty="0">
                <a:latin typeface="Trebuchet MS"/>
                <a:cs typeface="Trebuchet MS"/>
              </a:rPr>
              <a:t>1,0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03782" y="291858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46,0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059051" y="300609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43,4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549398" y="2666491"/>
            <a:ext cx="480695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935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53,5</a:t>
            </a:r>
            <a:endParaRPr sz="900">
              <a:latin typeface="Trebuchet MS"/>
              <a:cs typeface="Trebuchet MS"/>
            </a:endParaRPr>
          </a:p>
          <a:p>
            <a:pPr marL="264795">
              <a:lnSpc>
                <a:spcPts val="935"/>
              </a:lnSpc>
            </a:pPr>
            <a:r>
              <a:rPr sz="900" spc="-20" dirty="0">
                <a:latin typeface="Trebuchet MS"/>
                <a:cs typeface="Trebuchet MS"/>
              </a:rPr>
              <a:t>50</a:t>
            </a:r>
            <a:r>
              <a:rPr sz="900" spc="-110" dirty="0">
                <a:latin typeface="Trebuchet MS"/>
                <a:cs typeface="Trebuchet MS"/>
              </a:rPr>
              <a:t>,</a:t>
            </a:r>
            <a:r>
              <a:rPr sz="900" spc="-20" dirty="0"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075432" y="2987039"/>
            <a:ext cx="372110" cy="146685"/>
          </a:xfrm>
          <a:prstGeom prst="rect">
            <a:avLst/>
          </a:prstGeom>
          <a:solidFill>
            <a:srgbClr val="F1F1F1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640"/>
              </a:lnSpc>
            </a:pPr>
            <a:r>
              <a:rPr sz="900" spc="-50" dirty="0">
                <a:latin typeface="Trebuchet MS"/>
                <a:cs typeface="Trebuchet MS"/>
              </a:rPr>
              <a:t>6,0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026664" y="291858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504310" y="2750565"/>
            <a:ext cx="215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5</a:t>
            </a:r>
            <a:r>
              <a:rPr sz="900" spc="-50" dirty="0">
                <a:latin typeface="Trebuchet MS"/>
                <a:cs typeface="Trebuchet MS"/>
              </a:rPr>
              <a:t>1,0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969258" y="2616200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55,0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446778" y="2985338"/>
            <a:ext cx="2286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4</a:t>
            </a:r>
            <a:r>
              <a:rPr sz="900" spc="-20" dirty="0">
                <a:latin typeface="Trebuchet MS"/>
                <a:cs typeface="Trebuchet MS"/>
              </a:rPr>
              <a:t>4</a:t>
            </a:r>
            <a:r>
              <a:rPr sz="900" spc="-60" dirty="0">
                <a:latin typeface="Trebuchet MS"/>
                <a:cs typeface="Trebuchet MS"/>
              </a:rPr>
              <a:t>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879719" y="3052953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42,0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789419" y="3003804"/>
            <a:ext cx="477520" cy="326390"/>
          </a:xfrm>
          <a:prstGeom prst="rect">
            <a:avLst/>
          </a:prstGeom>
          <a:solidFill>
            <a:srgbClr val="F1F1F1">
              <a:alpha val="90194"/>
            </a:srgb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</a:pPr>
            <a:r>
              <a:rPr sz="900" spc="-40" dirty="0">
                <a:latin typeface="Trebuchet MS"/>
                <a:cs typeface="Trebuchet MS"/>
              </a:rPr>
              <a:t>39,0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324979" y="3019425"/>
            <a:ext cx="215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</a:t>
            </a:r>
            <a:r>
              <a:rPr sz="900" spc="-50" dirty="0">
                <a:latin typeface="Trebuchet MS"/>
                <a:cs typeface="Trebuchet MS"/>
              </a:rPr>
              <a:t>3,0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789926" y="260616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55,3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280145" y="2885059"/>
            <a:ext cx="215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</a:t>
            </a:r>
            <a:r>
              <a:rPr sz="900" spc="-65" dirty="0">
                <a:latin typeface="Trebuchet MS"/>
                <a:cs typeface="Trebuchet MS"/>
              </a:rPr>
              <a:t>7,</a:t>
            </a: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745093" y="2582671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56,0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52704" y="3576269"/>
            <a:ext cx="228600" cy="117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3</a:t>
            </a:r>
            <a:r>
              <a:rPr sz="900" spc="-20" dirty="0">
                <a:latin typeface="Trebuchet MS"/>
                <a:cs typeface="Trebuchet MS"/>
              </a:rPr>
              <a:t>0</a:t>
            </a:r>
            <a:r>
              <a:rPr sz="900" spc="-60" dirty="0">
                <a:latin typeface="Trebuchet MS"/>
                <a:cs typeface="Trebuchet MS"/>
              </a:rPr>
              <a:t>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40" dirty="0">
                <a:latin typeface="Trebuchet MS"/>
                <a:cs typeface="Trebuchet MS"/>
              </a:rPr>
              <a:t>10,0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3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52704" y="324078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52704" y="2904871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50,0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52704" y="256895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52704" y="2232786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70,0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52704" y="1896871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80,0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52704" y="1560957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90,0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62648" y="4783328"/>
            <a:ext cx="8609241" cy="164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38044" y="13213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43171" y="13213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B0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49823" y="13213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2767076" y="1230249"/>
            <a:ext cx="38658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8590" algn="l"/>
                <a:tab pos="2825115" algn="l"/>
              </a:tabLst>
            </a:pPr>
            <a:r>
              <a:rPr sz="1400" b="1" spc="-120" dirty="0">
                <a:latin typeface="Trebuchet MS"/>
                <a:cs typeface="Trebuchet MS"/>
              </a:rPr>
              <a:t>ср.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85" dirty="0">
                <a:latin typeface="Trebuchet MS"/>
                <a:cs typeface="Trebuchet MS"/>
              </a:rPr>
              <a:t>балл</a:t>
            </a:r>
            <a:r>
              <a:rPr sz="1400" b="1" spc="-114" dirty="0">
                <a:latin typeface="Trebuchet MS"/>
                <a:cs typeface="Trebuchet MS"/>
              </a:rPr>
              <a:t> 2016	</a:t>
            </a:r>
            <a:r>
              <a:rPr sz="1400" b="1" spc="-120" dirty="0">
                <a:latin typeface="Trebuchet MS"/>
                <a:cs typeface="Trebuchet MS"/>
              </a:rPr>
              <a:t>ср.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85" dirty="0">
                <a:latin typeface="Trebuchet MS"/>
                <a:cs typeface="Trebuchet MS"/>
              </a:rPr>
              <a:t>балл</a:t>
            </a:r>
            <a:r>
              <a:rPr sz="1400" b="1" spc="-110" dirty="0">
                <a:latin typeface="Trebuchet MS"/>
                <a:cs typeface="Trebuchet MS"/>
              </a:rPr>
              <a:t> </a:t>
            </a:r>
            <a:r>
              <a:rPr sz="1400" b="1" spc="-114" dirty="0">
                <a:latin typeface="Trebuchet MS"/>
                <a:cs typeface="Trebuchet MS"/>
              </a:rPr>
              <a:t>2017	</a:t>
            </a:r>
            <a:r>
              <a:rPr sz="1400" b="1" spc="-120" dirty="0">
                <a:latin typeface="Trebuchet MS"/>
                <a:cs typeface="Trebuchet MS"/>
              </a:rPr>
              <a:t>ср. </a:t>
            </a:r>
            <a:r>
              <a:rPr sz="1400" b="1" spc="-85" dirty="0">
                <a:latin typeface="Trebuchet MS"/>
                <a:cs typeface="Trebuchet MS"/>
              </a:rPr>
              <a:t>балл</a:t>
            </a:r>
            <a:r>
              <a:rPr sz="1400" b="1" spc="-170" dirty="0">
                <a:latin typeface="Trebuchet MS"/>
                <a:cs typeface="Trebuchet MS"/>
              </a:rPr>
              <a:t> </a:t>
            </a:r>
            <a:r>
              <a:rPr sz="1400" b="1" spc="-114" dirty="0">
                <a:latin typeface="Trebuchet MS"/>
                <a:cs typeface="Trebuchet MS"/>
              </a:rPr>
              <a:t>2018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692" y="1219200"/>
            <a:ext cx="497903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Arial"/>
                <a:cs typeface="Arial"/>
              </a:rPr>
              <a:t>Количество </a:t>
            </a:r>
            <a:r>
              <a:rPr sz="1800" spc="-5" dirty="0">
                <a:latin typeface="Arial"/>
                <a:cs typeface="Arial"/>
              </a:rPr>
              <a:t>участников </a:t>
            </a:r>
            <a:r>
              <a:rPr sz="1800" dirty="0">
                <a:latin typeface="Arial"/>
                <a:cs typeface="Arial"/>
              </a:rPr>
              <a:t>ОГЭ </a:t>
            </a:r>
            <a:r>
              <a:rPr sz="1800" spc="-5" dirty="0">
                <a:latin typeface="Arial"/>
                <a:cs typeface="Arial"/>
              </a:rPr>
              <a:t>2018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373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чел.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848611"/>
            <a:ext cx="4572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27" y="2458211"/>
            <a:ext cx="4056888" cy="143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891" y="3474128"/>
            <a:ext cx="180975" cy="4857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75565" algn="ctr">
              <a:lnSpc>
                <a:spcPct val="100000"/>
              </a:lnSpc>
              <a:spcBef>
                <a:spcPts val="37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891" y="2327020"/>
            <a:ext cx="180975" cy="11734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60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50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40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131" y="3941191"/>
            <a:ext cx="1014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РУССКИЙ</a:t>
            </a:r>
            <a:r>
              <a:rPr sz="12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ЯЗЫК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6001" y="3941191"/>
            <a:ext cx="956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solidFill>
                  <a:srgbClr val="404040"/>
                </a:solidFill>
                <a:latin typeface="Trebuchet MS"/>
                <a:cs typeface="Trebuchet MS"/>
              </a:rPr>
              <a:t>М</a:t>
            </a:r>
            <a:r>
              <a:rPr sz="1200" spc="-90" dirty="0">
                <a:solidFill>
                  <a:srgbClr val="404040"/>
                </a:solidFill>
                <a:latin typeface="Trebuchet MS"/>
                <a:cs typeface="Trebuchet MS"/>
              </a:rPr>
              <a:t>АТ</a:t>
            </a:r>
            <a:r>
              <a:rPr sz="1200" spc="20" dirty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1200" spc="40" dirty="0">
                <a:solidFill>
                  <a:srgbClr val="404040"/>
                </a:solidFill>
                <a:latin typeface="Trebuchet MS"/>
                <a:cs typeface="Trebuchet MS"/>
              </a:rPr>
              <a:t>М</a:t>
            </a:r>
            <a:r>
              <a:rPr sz="1200" spc="-90" dirty="0">
                <a:solidFill>
                  <a:srgbClr val="404040"/>
                </a:solidFill>
                <a:latin typeface="Trebuchet MS"/>
                <a:cs typeface="Trebuchet MS"/>
              </a:rPr>
              <a:t>АТ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200" spc="-7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9819" y="2702814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,11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5482" y="2771394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,47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4666" y="1918842"/>
            <a:ext cx="232918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</a:pPr>
            <a:r>
              <a:rPr sz="2200" b="1" spc="-160" dirty="0">
                <a:solidFill>
                  <a:srgbClr val="404040"/>
                </a:solidFill>
                <a:latin typeface="Trebuchet MS"/>
                <a:cs typeface="Trebuchet MS"/>
              </a:rPr>
              <a:t>Качество </a:t>
            </a:r>
            <a:r>
              <a:rPr sz="2200" b="1" spc="-105" dirty="0">
                <a:solidFill>
                  <a:srgbClr val="404040"/>
                </a:solidFill>
                <a:latin typeface="Trebuchet MS"/>
                <a:cs typeface="Trebuchet MS"/>
              </a:rPr>
              <a:t>знаний</a:t>
            </a:r>
            <a:r>
              <a:rPr sz="2200" b="1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95" dirty="0">
                <a:solidFill>
                  <a:srgbClr val="404040"/>
                </a:solidFill>
                <a:latin typeface="Trebuchet MS"/>
                <a:cs typeface="Trebuchet MS"/>
              </a:rPr>
              <a:t>%</a:t>
            </a:r>
            <a:endParaRPr sz="2200">
              <a:latin typeface="Trebuchet MS"/>
              <a:cs typeface="Trebuchet MS"/>
            </a:endParaRPr>
          </a:p>
          <a:p>
            <a:pPr marL="617855">
              <a:lnSpc>
                <a:spcPts val="1155"/>
              </a:lnSpc>
              <a:spcBef>
                <a:spcPts val="1430"/>
              </a:spcBef>
            </a:pP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55,26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155"/>
              </a:lnSpc>
            </a:pP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49,42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8423" y="4255008"/>
            <a:ext cx="1140460" cy="260985"/>
          </a:xfrm>
          <a:custGeom>
            <a:avLst/>
            <a:gdLst/>
            <a:ahLst/>
            <a:cxnLst/>
            <a:rect l="l" t="t" r="r" b="b"/>
            <a:pathLst>
              <a:path w="1140460" h="260985">
                <a:moveTo>
                  <a:pt x="0" y="260604"/>
                </a:moveTo>
                <a:lnTo>
                  <a:pt x="1139952" y="260604"/>
                </a:lnTo>
                <a:lnTo>
                  <a:pt x="1139952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1F1F1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2723" y="4343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01C5F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2723" y="4343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ln w="9144">
            <a:solidFill>
              <a:srgbClr val="019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0695" y="4343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7CD2FA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0695" y="4343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ln w="9144">
            <a:solidFill>
              <a:srgbClr val="21B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68423" y="4264532"/>
            <a:ext cx="1140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  <a:tabLst>
                <a:tab pos="773430" algn="l"/>
              </a:tabLst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2017	2018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400" y="1848611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200"/>
                </a:moveTo>
                <a:lnTo>
                  <a:pt x="4572000" y="2743200"/>
                </a:lnTo>
                <a:lnTo>
                  <a:pt x="457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3494532"/>
            <a:ext cx="4572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5528" y="4105655"/>
            <a:ext cx="4018787" cy="1431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36160" y="4478654"/>
            <a:ext cx="217804" cy="11277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14935" algn="ctr">
              <a:lnSpc>
                <a:spcPct val="100000"/>
              </a:lnSpc>
              <a:spcBef>
                <a:spcPts val="730"/>
              </a:spcBef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6160" y="3927347"/>
            <a:ext cx="217170" cy="576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2357" y="5587695"/>
            <a:ext cx="1014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РУССКИЙ</a:t>
            </a:r>
            <a:r>
              <a:rPr sz="12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ЯЗЫК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05015" y="5587695"/>
            <a:ext cx="956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solidFill>
                  <a:srgbClr val="404040"/>
                </a:solidFill>
                <a:latin typeface="Trebuchet MS"/>
                <a:cs typeface="Trebuchet MS"/>
              </a:rPr>
              <a:t>М</a:t>
            </a:r>
            <a:r>
              <a:rPr sz="1200" spc="-90" dirty="0">
                <a:solidFill>
                  <a:srgbClr val="404040"/>
                </a:solidFill>
                <a:latin typeface="Trebuchet MS"/>
                <a:cs typeface="Trebuchet MS"/>
              </a:rPr>
              <a:t>АТ</a:t>
            </a:r>
            <a:r>
              <a:rPr sz="1200" spc="20" dirty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1200" spc="40" dirty="0">
                <a:solidFill>
                  <a:srgbClr val="404040"/>
                </a:solidFill>
                <a:latin typeface="Trebuchet MS"/>
                <a:cs typeface="Trebuchet MS"/>
              </a:rPr>
              <a:t>М</a:t>
            </a:r>
            <a:r>
              <a:rPr sz="1200" spc="-90" dirty="0">
                <a:solidFill>
                  <a:srgbClr val="404040"/>
                </a:solidFill>
                <a:latin typeface="Trebuchet MS"/>
                <a:cs typeface="Trebuchet MS"/>
              </a:rPr>
              <a:t>АТ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200" spc="-7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9057" y="4218558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3,6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63918" y="4433773"/>
            <a:ext cx="296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3,4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4881" y="4729353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3,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4796" y="3565397"/>
            <a:ext cx="1726564" cy="748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35" dirty="0">
                <a:solidFill>
                  <a:srgbClr val="404040"/>
                </a:solidFill>
                <a:latin typeface="Trebuchet MS"/>
                <a:cs typeface="Trebuchet MS"/>
              </a:rPr>
              <a:t>Средний</a:t>
            </a:r>
            <a:r>
              <a:rPr sz="2200" b="1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140" dirty="0">
                <a:solidFill>
                  <a:srgbClr val="404040"/>
                </a:solidFill>
                <a:latin typeface="Trebuchet MS"/>
                <a:cs typeface="Trebuchet MS"/>
              </a:rPr>
              <a:t>балл</a:t>
            </a:r>
            <a:endParaRPr sz="2200">
              <a:latin typeface="Trebuchet MS"/>
              <a:cs typeface="Trebuchet MS"/>
            </a:endParaRPr>
          </a:p>
          <a:p>
            <a:pPr marL="407670">
              <a:lnSpc>
                <a:spcPct val="100000"/>
              </a:lnSpc>
              <a:spcBef>
                <a:spcPts val="1614"/>
              </a:spcBef>
            </a:pP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3,7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07023" y="5900928"/>
            <a:ext cx="1140460" cy="260985"/>
          </a:xfrm>
          <a:custGeom>
            <a:avLst/>
            <a:gdLst/>
            <a:ahLst/>
            <a:cxnLst/>
            <a:rect l="l" t="t" r="r" b="b"/>
            <a:pathLst>
              <a:path w="1140459" h="260985">
                <a:moveTo>
                  <a:pt x="0" y="260604"/>
                </a:moveTo>
                <a:lnTo>
                  <a:pt x="1139952" y="260604"/>
                </a:lnTo>
                <a:lnTo>
                  <a:pt x="1139952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1F1F1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21323" y="59893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048EF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1323" y="59893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ln w="9143">
            <a:solidFill>
              <a:srgbClr val="006B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9295" y="59893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0AD9FD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9295" y="59893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83819"/>
                </a:moveTo>
                <a:lnTo>
                  <a:pt x="83820" y="83819"/>
                </a:lnTo>
                <a:lnTo>
                  <a:pt x="8382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ln w="9143">
            <a:solidFill>
              <a:srgbClr val="00A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07023" y="5911088"/>
            <a:ext cx="1140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2017	2018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91000" y="3494532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200"/>
                </a:moveTo>
                <a:lnTo>
                  <a:pt x="4572000" y="2743200"/>
                </a:lnTo>
                <a:lnTo>
                  <a:pt x="457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22976" y="1418844"/>
            <a:ext cx="2528316" cy="1837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67400" y="1763267"/>
            <a:ext cx="1839468" cy="1149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23203" y="1719072"/>
            <a:ext cx="1927860" cy="1238250"/>
          </a:xfrm>
          <a:custGeom>
            <a:avLst/>
            <a:gdLst/>
            <a:ahLst/>
            <a:cxnLst/>
            <a:rect l="l" t="t" r="r" b="b"/>
            <a:pathLst>
              <a:path w="1927859" h="1238250">
                <a:moveTo>
                  <a:pt x="233553" y="0"/>
                </a:moveTo>
                <a:lnTo>
                  <a:pt x="1927860" y="0"/>
                </a:lnTo>
                <a:lnTo>
                  <a:pt x="1927860" y="1004188"/>
                </a:lnTo>
                <a:lnTo>
                  <a:pt x="1923288" y="1049147"/>
                </a:lnTo>
                <a:lnTo>
                  <a:pt x="1909572" y="1093597"/>
                </a:lnTo>
                <a:lnTo>
                  <a:pt x="1888109" y="1133728"/>
                </a:lnTo>
                <a:lnTo>
                  <a:pt x="1859152" y="1169035"/>
                </a:lnTo>
                <a:lnTo>
                  <a:pt x="1823974" y="1197864"/>
                </a:lnTo>
                <a:lnTo>
                  <a:pt x="1784223" y="1219453"/>
                </a:lnTo>
                <a:lnTo>
                  <a:pt x="1739773" y="1233042"/>
                </a:lnTo>
                <a:lnTo>
                  <a:pt x="1694688" y="1237741"/>
                </a:lnTo>
                <a:lnTo>
                  <a:pt x="0" y="1237741"/>
                </a:lnTo>
                <a:lnTo>
                  <a:pt x="0" y="233552"/>
                </a:lnTo>
                <a:lnTo>
                  <a:pt x="4699" y="188594"/>
                </a:lnTo>
                <a:lnTo>
                  <a:pt x="18415" y="144017"/>
                </a:lnTo>
                <a:lnTo>
                  <a:pt x="40386" y="103758"/>
                </a:lnTo>
                <a:lnTo>
                  <a:pt x="69215" y="69214"/>
                </a:lnTo>
                <a:lnTo>
                  <a:pt x="103759" y="40386"/>
                </a:lnTo>
                <a:lnTo>
                  <a:pt x="144018" y="18414"/>
                </a:lnTo>
                <a:lnTo>
                  <a:pt x="188595" y="4699"/>
                </a:lnTo>
                <a:lnTo>
                  <a:pt x="233553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088897" y="148589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 marL="1483360">
              <a:lnSpc>
                <a:spcPct val="100000"/>
              </a:lnSpc>
              <a:spcBef>
                <a:spcPts val="1855"/>
              </a:spcBef>
            </a:pPr>
            <a:r>
              <a:rPr sz="2000" spc="-15" dirty="0">
                <a:solidFill>
                  <a:srgbClr val="FFFFFF"/>
                </a:solidFill>
              </a:rPr>
              <a:t>Качество школьного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образования</a:t>
            </a:r>
            <a:endParaRPr sz="2000"/>
          </a:p>
        </p:txBody>
      </p:sp>
      <p:sp>
        <p:nvSpPr>
          <p:cNvPr id="40" name="object 40"/>
          <p:cNvSpPr/>
          <p:nvPr/>
        </p:nvSpPr>
        <p:spPr>
          <a:xfrm>
            <a:off x="152400" y="129539"/>
            <a:ext cx="743712" cy="932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133" y="137921"/>
            <a:ext cx="7272655" cy="792480"/>
          </a:xfrm>
          <a:prstGeom prst="rect">
            <a:avLst/>
          </a:prstGeom>
          <a:solidFill>
            <a:srgbClr val="048EFF"/>
          </a:solidFill>
          <a:ln w="25907">
            <a:solidFill>
              <a:srgbClr val="0367BB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Результаты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основного 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государственного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экзамена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000" b="1" spc="-16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2000" b="1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классах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русскому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языку 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(основной</a:t>
            </a:r>
            <a:r>
              <a:rPr sz="2000" b="1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период) </a:t>
            </a:r>
            <a:r>
              <a:rPr sz="2000" b="1" spc="-155" dirty="0">
                <a:solidFill>
                  <a:srgbClr val="FFFFFF"/>
                </a:solidFill>
                <a:latin typeface="Trebuchet MS"/>
                <a:cs typeface="Trebuchet MS"/>
              </a:rPr>
              <a:t>2018 </a:t>
            </a:r>
            <a:r>
              <a:rPr sz="2000" b="1" spc="-254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04" y="60960"/>
            <a:ext cx="743712" cy="93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5423" y="1019555"/>
            <a:ext cx="4549140" cy="2867025"/>
          </a:xfrm>
          <a:custGeom>
            <a:avLst/>
            <a:gdLst/>
            <a:ahLst/>
            <a:cxnLst/>
            <a:rect l="l" t="t" r="r" b="b"/>
            <a:pathLst>
              <a:path w="4549140" h="2867025">
                <a:moveTo>
                  <a:pt x="0" y="2866644"/>
                </a:moveTo>
                <a:lnTo>
                  <a:pt x="4549139" y="2866644"/>
                </a:lnTo>
                <a:lnTo>
                  <a:pt x="4549139" y="0"/>
                </a:lnTo>
                <a:lnTo>
                  <a:pt x="0" y="0"/>
                </a:lnTo>
                <a:lnTo>
                  <a:pt x="0" y="2866644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0652" y="1173480"/>
            <a:ext cx="2074163" cy="2403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81978" y="3606545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7103" y="360654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1183" y="360654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5265" y="3606545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4597" y="3606545"/>
            <a:ext cx="285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latin typeface="Trebuchet MS"/>
                <a:cs typeface="Trebuchet MS"/>
              </a:rPr>
              <a:t>100,0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6290" y="1191894"/>
            <a:ext cx="2066925" cy="233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08685" algn="r">
              <a:lnSpc>
                <a:spcPct val="1406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14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Шанинская</a:t>
            </a:r>
            <a:r>
              <a:rPr sz="900" spc="-10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210" dirty="0">
                <a:latin typeface="Trebuchet MS"/>
                <a:cs typeface="Trebuchet MS"/>
              </a:rPr>
              <a:t> </a:t>
            </a:r>
            <a:r>
              <a:rPr sz="900" spc="-45" dirty="0">
                <a:latin typeface="Trebuchet MS"/>
                <a:cs typeface="Trebuchet MS"/>
              </a:rPr>
              <a:t>Чигольская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45" dirty="0">
                <a:latin typeface="Trebuchet MS"/>
                <a:cs typeface="Trebuchet MS"/>
              </a:rPr>
              <a:t>им.П.А.Черенкова</a:t>
            </a:r>
            <a:endParaRPr sz="900">
              <a:latin typeface="Trebuchet MS"/>
              <a:cs typeface="Trebuchet MS"/>
            </a:endParaRPr>
          </a:p>
          <a:p>
            <a:pPr marL="15240" marR="5080" indent="951230" algn="r">
              <a:lnSpc>
                <a:spcPct val="140500"/>
              </a:lnSpc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10" dirty="0">
                <a:latin typeface="Trebuchet MS"/>
                <a:cs typeface="Trebuchet MS"/>
              </a:rPr>
              <a:t> </a:t>
            </a:r>
            <a:r>
              <a:rPr sz="900" spc="-45" dirty="0">
                <a:latin typeface="Trebuchet MS"/>
                <a:cs typeface="Trebuchet MS"/>
              </a:rPr>
              <a:t>Синявская</a:t>
            </a:r>
            <a:r>
              <a:rPr sz="900" spc="-12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Орловская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r>
              <a:rPr sz="900" spc="-210" dirty="0">
                <a:latin typeface="Trebuchet MS"/>
                <a:cs typeface="Trebuchet MS"/>
              </a:rPr>
              <a:t> </a:t>
            </a:r>
            <a:r>
              <a:rPr sz="900" spc="-50" dirty="0">
                <a:latin typeface="Trebuchet MS"/>
                <a:cs typeface="Trebuchet MS"/>
              </a:rPr>
              <a:t>им. </a:t>
            </a:r>
            <a:r>
              <a:rPr sz="900" spc="-55" dirty="0">
                <a:latin typeface="Trebuchet MS"/>
                <a:cs typeface="Trebuchet MS"/>
              </a:rPr>
              <a:t>И.Ф.Жужукина</a:t>
            </a:r>
            <a:endParaRPr sz="900">
              <a:latin typeface="Trebuchet MS"/>
              <a:cs typeface="Trebuchet MS"/>
            </a:endParaRPr>
          </a:p>
          <a:p>
            <a:pPr marL="773430" indent="83185">
              <a:lnSpc>
                <a:spcPct val="100000"/>
              </a:lnSpc>
              <a:spcBef>
                <a:spcPts val="434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204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Октябрьская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  <a:p>
            <a:pPr marL="901700" marR="5080" indent="-128270" algn="r">
              <a:lnSpc>
                <a:spcPct val="140400"/>
              </a:lnSpc>
              <a:spcBef>
                <a:spcPts val="5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2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Новотроицкая</a:t>
            </a:r>
            <a:r>
              <a:rPr sz="900" spc="-13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2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Никольская</a:t>
            </a:r>
            <a:r>
              <a:rPr sz="900" spc="-13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2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Козловская</a:t>
            </a:r>
            <a:r>
              <a:rPr sz="900" spc="-12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05" dirty="0">
                <a:latin typeface="Trebuchet MS"/>
                <a:cs typeface="Trebuchet MS"/>
              </a:rPr>
              <a:t> </a:t>
            </a:r>
            <a:r>
              <a:rPr sz="900" spc="-45" dirty="0">
                <a:latin typeface="Trebuchet MS"/>
                <a:cs typeface="Trebuchet MS"/>
              </a:rPr>
              <a:t>Казанская</a:t>
            </a:r>
            <a:r>
              <a:rPr sz="900" spc="-114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Еланская</a:t>
            </a:r>
            <a:r>
              <a:rPr sz="900" spc="-220" dirty="0">
                <a:latin typeface="Trebuchet MS"/>
                <a:cs typeface="Trebuchet MS"/>
              </a:rPr>
              <a:t> </a:t>
            </a:r>
            <a:r>
              <a:rPr sz="900" spc="-35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  <a:p>
            <a:pPr marL="622300" marR="5080" indent="179070" algn="r">
              <a:lnSpc>
                <a:spcPct val="140500"/>
              </a:lnSpc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110" dirty="0">
                <a:latin typeface="Trebuchet MS"/>
                <a:cs typeface="Trebuchet MS"/>
              </a:rPr>
              <a:t> </a:t>
            </a:r>
            <a:r>
              <a:rPr sz="900" spc="-45" dirty="0">
                <a:latin typeface="Trebuchet MS"/>
                <a:cs typeface="Trebuchet MS"/>
              </a:rPr>
              <a:t>Докучаевская</a:t>
            </a:r>
            <a:r>
              <a:rPr sz="900" spc="-10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10" dirty="0">
                <a:latin typeface="Trebuchet MS"/>
                <a:cs typeface="Trebuchet MS"/>
              </a:rPr>
              <a:t> </a:t>
            </a: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Александровская</a:t>
            </a:r>
            <a:r>
              <a:rPr sz="900" spc="-225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781" y="3322288"/>
            <a:ext cx="303530" cy="4470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630"/>
              </a:spcBef>
            </a:pPr>
            <a:r>
              <a:rPr sz="1050" b="1" spc="-80" dirty="0">
                <a:latin typeface="Trebuchet MS"/>
                <a:cs typeface="Trebuchet MS"/>
              </a:rPr>
              <a:t>66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  <a:p>
            <a:pPr marL="75565" algn="ctr">
              <a:lnSpc>
                <a:spcPct val="100000"/>
              </a:lnSpc>
              <a:spcBef>
                <a:spcPts val="445"/>
              </a:spcBef>
            </a:pPr>
            <a:r>
              <a:rPr sz="900" spc="-40" dirty="0">
                <a:latin typeface="Trebuchet MS"/>
                <a:cs typeface="Trebuchet MS"/>
              </a:rPr>
              <a:t>80,0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1342" y="3196209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81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1418" y="2232786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7185" y="1847215"/>
            <a:ext cx="3340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6536" y="1461897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64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4596" y="1268679"/>
            <a:ext cx="2660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50</a:t>
            </a:r>
            <a:r>
              <a:rPr sz="1050" b="1" spc="-100" dirty="0"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32091" y="3345636"/>
            <a:ext cx="2667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25,0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78343" y="2393848"/>
            <a:ext cx="512445" cy="9461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355"/>
              </a:spcBef>
            </a:pPr>
            <a:r>
              <a:rPr sz="1050" b="1" spc="-75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  <a:p>
            <a:pPr marL="258445">
              <a:lnSpc>
                <a:spcPts val="1220"/>
              </a:lnSpc>
              <a:spcBef>
                <a:spcPts val="254"/>
              </a:spcBef>
            </a:pPr>
            <a:r>
              <a:rPr sz="1050" b="1" spc="-75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  <a:p>
            <a:pPr marL="82550" algn="ctr">
              <a:lnSpc>
                <a:spcPts val="1220"/>
              </a:lnSpc>
            </a:pPr>
            <a:r>
              <a:rPr sz="1050" b="1" spc="-80" dirty="0">
                <a:latin typeface="Trebuchet MS"/>
                <a:cs typeface="Trebuchet MS"/>
              </a:rPr>
              <a:t>41</a:t>
            </a:r>
            <a:r>
              <a:rPr sz="1050" b="1" spc="-180" dirty="0">
                <a:latin typeface="Trebuchet MS"/>
                <a:cs typeface="Trebuchet MS"/>
              </a:rPr>
              <a:t>,</a:t>
            </a:r>
            <a:r>
              <a:rPr sz="1575" b="1" spc="-825" baseline="-18518" dirty="0">
                <a:latin typeface="Trebuchet MS"/>
                <a:cs typeface="Trebuchet MS"/>
              </a:rPr>
              <a:t>5</a:t>
            </a:r>
            <a:r>
              <a:rPr sz="1050" b="1" spc="-140" dirty="0">
                <a:latin typeface="Trebuchet MS"/>
                <a:cs typeface="Trebuchet MS"/>
              </a:rPr>
              <a:t>7</a:t>
            </a:r>
            <a:r>
              <a:rPr sz="1575" b="1" spc="-112" baseline="-18518" dirty="0">
                <a:latin typeface="Trebuchet MS"/>
                <a:cs typeface="Trebuchet MS"/>
              </a:rPr>
              <a:t>0</a:t>
            </a:r>
            <a:r>
              <a:rPr sz="1575" b="1" spc="-172" baseline="-18518" dirty="0">
                <a:latin typeface="Trebuchet MS"/>
                <a:cs typeface="Trebuchet MS"/>
              </a:rPr>
              <a:t>,</a:t>
            </a:r>
            <a:r>
              <a:rPr sz="1575" b="1" spc="-120" baseline="-18518" dirty="0">
                <a:latin typeface="Trebuchet MS"/>
                <a:cs typeface="Trebuchet MS"/>
              </a:rPr>
              <a:t>0</a:t>
            </a:r>
            <a:endParaRPr sz="1575" baseline="-18518">
              <a:latin typeface="Trebuchet MS"/>
              <a:cs typeface="Trebuchet MS"/>
            </a:endParaRPr>
          </a:p>
          <a:p>
            <a:pPr marL="12700">
              <a:lnSpc>
                <a:spcPts val="1220"/>
              </a:lnSpc>
              <a:spcBef>
                <a:spcPts val="590"/>
              </a:spcBef>
            </a:pPr>
            <a:r>
              <a:rPr sz="1050" b="1" spc="-90" dirty="0">
                <a:latin typeface="Trebuchet MS"/>
                <a:cs typeface="Trebuchet MS"/>
              </a:rPr>
              <a:t>37,5</a:t>
            </a:r>
            <a:endParaRPr sz="1050">
              <a:latin typeface="Trebuchet MS"/>
              <a:cs typeface="Trebuchet MS"/>
            </a:endParaRPr>
          </a:p>
          <a:p>
            <a:pPr marL="68580" algn="ctr">
              <a:lnSpc>
                <a:spcPts val="1220"/>
              </a:lnSpc>
            </a:pPr>
            <a:r>
              <a:rPr sz="1050" b="1" spc="-90" dirty="0">
                <a:latin typeface="Trebuchet MS"/>
                <a:cs typeface="Trebuchet MS"/>
              </a:rPr>
              <a:t>45,5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8156" y="2189734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38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33666" y="1804542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20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1352" y="1418971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21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8640" y="3303270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8860" y="2115337"/>
            <a:ext cx="544830" cy="11817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5"/>
              </a:spcBef>
            </a:pPr>
            <a:r>
              <a:rPr sz="1050" b="1" spc="-90" dirty="0">
                <a:solidFill>
                  <a:srgbClr val="404040"/>
                </a:solidFill>
                <a:latin typeface="Trebuchet MS"/>
                <a:cs typeface="Trebuchet MS"/>
              </a:rPr>
              <a:t>3,15</a:t>
            </a:r>
            <a:endParaRPr sz="105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  <a:spcBef>
                <a:spcPts val="254"/>
              </a:spcBef>
            </a:pPr>
            <a:r>
              <a:rPr sz="1050" b="1" spc="-135" dirty="0">
                <a:solidFill>
                  <a:srgbClr val="404040"/>
                </a:solidFill>
                <a:latin typeface="Trebuchet MS"/>
                <a:cs typeface="Trebuchet MS"/>
              </a:rPr>
              <a:t>2,63</a:t>
            </a:r>
            <a:r>
              <a:rPr sz="1575" b="1" spc="-202" baseline="-18518" dirty="0">
                <a:latin typeface="Trebuchet MS"/>
                <a:cs typeface="Trebuchet MS"/>
              </a:rPr>
              <a:t>12,5</a:t>
            </a:r>
            <a:endParaRPr sz="1575" baseline="-18518">
              <a:latin typeface="Trebuchet MS"/>
              <a:cs typeface="Trebuchet MS"/>
            </a:endParaRPr>
          </a:p>
          <a:p>
            <a:pPr marL="15875">
              <a:lnSpc>
                <a:spcPct val="100000"/>
              </a:lnSpc>
              <a:spcBef>
                <a:spcPts val="259"/>
              </a:spcBef>
            </a:pPr>
            <a:r>
              <a:rPr sz="1050" b="1" spc="-90" dirty="0">
                <a:solidFill>
                  <a:srgbClr val="404040"/>
                </a:solidFill>
                <a:latin typeface="Trebuchet MS"/>
                <a:cs typeface="Trebuchet MS"/>
              </a:rPr>
              <a:t>2,67</a:t>
            </a:r>
            <a:r>
              <a:rPr sz="105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75" b="1" spc="-135" baseline="-18518" dirty="0">
                <a:latin typeface="Trebuchet MS"/>
                <a:cs typeface="Trebuchet MS"/>
              </a:rPr>
              <a:t>16,7</a:t>
            </a:r>
            <a:endParaRPr sz="1575" baseline="-18518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  <a:spcBef>
                <a:spcPts val="254"/>
              </a:spcBef>
            </a:pPr>
            <a:r>
              <a:rPr sz="1050" b="1" spc="-90" dirty="0">
                <a:solidFill>
                  <a:srgbClr val="404040"/>
                </a:solidFill>
                <a:latin typeface="Trebuchet MS"/>
                <a:cs typeface="Trebuchet MS"/>
              </a:rPr>
              <a:t>2,92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050" b="1" spc="-135" dirty="0">
                <a:solidFill>
                  <a:srgbClr val="404040"/>
                </a:solidFill>
                <a:latin typeface="Trebuchet MS"/>
                <a:cs typeface="Trebuchet MS"/>
              </a:rPr>
              <a:t>2,50</a:t>
            </a:r>
            <a:r>
              <a:rPr sz="1575" b="1" spc="-202" baseline="-18518" dirty="0">
                <a:latin typeface="Trebuchet MS"/>
                <a:cs typeface="Trebuchet MS"/>
              </a:rPr>
              <a:t>12,5</a:t>
            </a:r>
            <a:endParaRPr sz="1575" baseline="-18518">
              <a:latin typeface="Trebuchet MS"/>
              <a:cs typeface="Trebuchet MS"/>
            </a:endParaRPr>
          </a:p>
          <a:p>
            <a:pPr marL="27940">
              <a:lnSpc>
                <a:spcPct val="100000"/>
              </a:lnSpc>
              <a:spcBef>
                <a:spcPts val="260"/>
              </a:spcBef>
            </a:pPr>
            <a:r>
              <a:rPr sz="1050" b="1" spc="-90" dirty="0">
                <a:solidFill>
                  <a:srgbClr val="404040"/>
                </a:solidFill>
                <a:latin typeface="Trebuchet MS"/>
                <a:cs typeface="Trebuchet MS"/>
              </a:rPr>
              <a:t>3,27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7336" y="1954148"/>
            <a:ext cx="7810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95" dirty="0">
                <a:solidFill>
                  <a:srgbClr val="404040"/>
                </a:solidFill>
                <a:latin typeface="Trebuchet MS"/>
                <a:cs typeface="Trebuchet MS"/>
              </a:rPr>
              <a:t>2,43</a:t>
            </a:r>
            <a:r>
              <a:rPr sz="1575" b="1" spc="-142" baseline="-18518" dirty="0">
                <a:latin typeface="Trebuchet MS"/>
                <a:cs typeface="Trebuchet MS"/>
              </a:rPr>
              <a:t>14,3</a:t>
            </a:r>
            <a:r>
              <a:rPr sz="1575" b="1" spc="-82" baseline="-18518" dirty="0">
                <a:latin typeface="Trebuchet MS"/>
                <a:cs typeface="Trebuchet MS"/>
              </a:rPr>
              <a:t> </a:t>
            </a:r>
            <a:r>
              <a:rPr sz="1575" b="1" spc="-135" baseline="-37037" dirty="0">
                <a:latin typeface="Trebuchet MS"/>
                <a:cs typeface="Trebuchet MS"/>
              </a:rPr>
              <a:t>28,6</a:t>
            </a:r>
            <a:endParaRPr sz="1575" baseline="-37037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9204" y="1654555"/>
            <a:ext cx="32893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50"/>
              </a:lnSpc>
              <a:spcBef>
                <a:spcPts val="105"/>
              </a:spcBef>
            </a:pPr>
            <a:r>
              <a:rPr sz="1050" b="1" spc="-95" dirty="0">
                <a:latin typeface="Trebuchet MS"/>
                <a:cs typeface="Trebuchet MS"/>
              </a:rPr>
              <a:t>0,0</a:t>
            </a:r>
            <a:endParaRPr sz="1050">
              <a:latin typeface="Trebuchet MS"/>
              <a:cs typeface="Trebuchet MS"/>
            </a:endParaRPr>
          </a:p>
          <a:p>
            <a:pPr marL="75565">
              <a:lnSpc>
                <a:spcPts val="1050"/>
              </a:lnSpc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20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39204" y="1568653"/>
            <a:ext cx="30607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b="1" spc="-359" baseline="-18518" dirty="0">
                <a:latin typeface="Trebuchet MS"/>
                <a:cs typeface="Trebuchet MS"/>
              </a:rPr>
              <a:t>0</a:t>
            </a:r>
            <a:r>
              <a:rPr sz="1050" b="1" spc="-24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575" b="1" spc="-359" baseline="-18518" dirty="0">
                <a:latin typeface="Trebuchet MS"/>
                <a:cs typeface="Trebuchet MS"/>
              </a:rPr>
              <a:t>,0</a:t>
            </a:r>
            <a:r>
              <a:rPr sz="1050" b="1" spc="-240" dirty="0">
                <a:solidFill>
                  <a:srgbClr val="404040"/>
                </a:solidFill>
                <a:latin typeface="Trebuchet MS"/>
                <a:cs typeface="Trebuchet MS"/>
              </a:rPr>
              <a:t>,00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97369" y="1376298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93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93814" y="1183081"/>
            <a:ext cx="5403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solidFill>
                  <a:srgbClr val="404040"/>
                </a:solidFill>
                <a:latin typeface="Trebuchet MS"/>
                <a:cs typeface="Trebuchet MS"/>
              </a:rPr>
              <a:t>2,75</a:t>
            </a:r>
            <a:r>
              <a:rPr sz="1050" b="1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75" b="1" spc="-135" baseline="-18518" dirty="0">
                <a:latin typeface="Trebuchet MS"/>
                <a:cs typeface="Trebuchet MS"/>
              </a:rPr>
              <a:t>16,7</a:t>
            </a:r>
            <a:endParaRPr sz="1575" baseline="-18518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1019555"/>
            <a:ext cx="4535805" cy="2867025"/>
          </a:xfrm>
          <a:custGeom>
            <a:avLst/>
            <a:gdLst/>
            <a:ahLst/>
            <a:cxnLst/>
            <a:rect l="l" t="t" r="r" b="b"/>
            <a:pathLst>
              <a:path w="4535805" h="2867025">
                <a:moveTo>
                  <a:pt x="0" y="2866644"/>
                </a:moveTo>
                <a:lnTo>
                  <a:pt x="4535424" y="2866644"/>
                </a:lnTo>
                <a:lnTo>
                  <a:pt x="4535424" y="0"/>
                </a:lnTo>
                <a:lnTo>
                  <a:pt x="0" y="0"/>
                </a:lnTo>
                <a:lnTo>
                  <a:pt x="0" y="2866644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31" y="1158239"/>
            <a:ext cx="4444365" cy="2664460"/>
          </a:xfrm>
          <a:custGeom>
            <a:avLst/>
            <a:gdLst/>
            <a:ahLst/>
            <a:cxnLst/>
            <a:rect l="l" t="t" r="r" b="b"/>
            <a:pathLst>
              <a:path w="4444365" h="2664460">
                <a:moveTo>
                  <a:pt x="0" y="2663951"/>
                </a:moveTo>
                <a:lnTo>
                  <a:pt x="4443984" y="2663951"/>
                </a:lnTo>
                <a:lnTo>
                  <a:pt x="4443984" y="0"/>
                </a:lnTo>
                <a:lnTo>
                  <a:pt x="0" y="0"/>
                </a:lnTo>
                <a:lnTo>
                  <a:pt x="0" y="2663951"/>
                </a:lnTo>
                <a:close/>
              </a:path>
            </a:pathLst>
          </a:custGeom>
          <a:solidFill>
            <a:srgbClr val="EBEBEB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26920" y="1175003"/>
            <a:ext cx="2307335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66722" y="3605529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5992" y="3605529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14598" y="3605529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3205" y="3605529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91685" y="3605529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80,0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616" y="3235578"/>
            <a:ext cx="134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35" dirty="0">
                <a:latin typeface="Trebuchet MS"/>
                <a:cs typeface="Trebuchet MS"/>
              </a:rPr>
              <a:t>1-Абрамовская</a:t>
            </a:r>
            <a:r>
              <a:rPr sz="900" spc="-19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781" y="2711322"/>
            <a:ext cx="184975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3740" marR="5080" indent="-70104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Верхнетишанская </a:t>
            </a:r>
            <a:r>
              <a:rPr sz="900" spc="-40" dirty="0">
                <a:latin typeface="Trebuchet MS"/>
                <a:cs typeface="Trebuchet MS"/>
              </a:rPr>
              <a:t>СОШим.</a:t>
            </a:r>
            <a:r>
              <a:rPr sz="900" spc="-195" dirty="0">
                <a:latin typeface="Trebuchet MS"/>
                <a:cs typeface="Trebuchet MS"/>
              </a:rPr>
              <a:t> </a:t>
            </a:r>
            <a:r>
              <a:rPr sz="900" spc="-65" dirty="0">
                <a:latin typeface="Trebuchet MS"/>
                <a:cs typeface="Trebuchet MS"/>
              </a:rPr>
              <a:t>В.А.  </a:t>
            </a:r>
            <a:r>
              <a:rPr sz="900" spc="-55" dirty="0">
                <a:latin typeface="Trebuchet MS"/>
                <a:cs typeface="Trebuchet MS"/>
              </a:rPr>
              <a:t>Фуфаева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087" y="2326385"/>
            <a:ext cx="1233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Высоковская</a:t>
            </a:r>
            <a:r>
              <a:rPr sz="900" spc="-204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894" y="1802129"/>
            <a:ext cx="186055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23900" marR="5080" indent="-711835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latin typeface="Trebuchet MS"/>
                <a:cs typeface="Trebuchet MS"/>
              </a:rPr>
              <a:t>МКОУ</a:t>
            </a:r>
            <a:r>
              <a:rPr sz="900" spc="-200" dirty="0">
                <a:latin typeface="Trebuchet MS"/>
                <a:cs typeface="Trebuchet MS"/>
              </a:rPr>
              <a:t> </a:t>
            </a:r>
            <a:r>
              <a:rPr sz="900" spc="-40" dirty="0">
                <a:latin typeface="Trebuchet MS"/>
                <a:cs typeface="Trebuchet MS"/>
              </a:rPr>
              <a:t>Каменностепная </a:t>
            </a:r>
            <a:r>
              <a:rPr sz="900" spc="-30" dirty="0">
                <a:latin typeface="Trebuchet MS"/>
                <a:cs typeface="Trebuchet MS"/>
              </a:rPr>
              <a:t>СОШ </a:t>
            </a:r>
            <a:r>
              <a:rPr sz="900" spc="-50" dirty="0">
                <a:latin typeface="Trebuchet MS"/>
                <a:cs typeface="Trebuchet MS"/>
              </a:rPr>
              <a:t>им. </a:t>
            </a:r>
            <a:r>
              <a:rPr sz="900" spc="-40" dirty="0">
                <a:latin typeface="Trebuchet MS"/>
                <a:cs typeface="Trebuchet MS"/>
              </a:rPr>
              <a:t>А.М.  </a:t>
            </a:r>
            <a:r>
              <a:rPr sz="900" spc="-30" dirty="0">
                <a:latin typeface="Trebuchet MS"/>
                <a:cs typeface="Trebuchet MS"/>
              </a:rPr>
              <a:t>Иванова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4151" y="1417065"/>
            <a:ext cx="1102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50" dirty="0">
                <a:latin typeface="Trebuchet MS"/>
                <a:cs typeface="Trebuchet MS"/>
              </a:rPr>
              <a:t>Таловская</a:t>
            </a:r>
            <a:r>
              <a:rPr sz="900" spc="-220" dirty="0">
                <a:latin typeface="Trebuchet MS"/>
                <a:cs typeface="Trebuchet MS"/>
              </a:rPr>
              <a:t> </a:t>
            </a:r>
            <a:r>
              <a:rPr sz="900" spc="-30" dirty="0">
                <a:latin typeface="Trebuchet MS"/>
                <a:cs typeface="Trebuchet MS"/>
              </a:rPr>
              <a:t>СОШ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36263" y="3309366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5" dirty="0">
                <a:latin typeface="Trebuchet MS"/>
                <a:cs typeface="Trebuchet MS"/>
              </a:rPr>
              <a:t>74</a:t>
            </a:r>
            <a:r>
              <a:rPr sz="1000" b="1" spc="-80" dirty="0">
                <a:latin typeface="Trebuchet MS"/>
                <a:cs typeface="Trebuchet MS"/>
              </a:rPr>
              <a:t>,</a:t>
            </a:r>
            <a:r>
              <a:rPr sz="1000" b="1" spc="-85" dirty="0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32403" y="2854274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latin typeface="Trebuchet MS"/>
                <a:cs typeface="Trebuchet MS"/>
              </a:rPr>
              <a:t>5</a:t>
            </a:r>
            <a:r>
              <a:rPr sz="1000" b="1" spc="-85" dirty="0">
                <a:latin typeface="Trebuchet MS"/>
                <a:cs typeface="Trebuchet MS"/>
              </a:rPr>
              <a:t>9</a:t>
            </a:r>
            <a:r>
              <a:rPr sz="1000" b="1" spc="-120" dirty="0">
                <a:latin typeface="Trebuchet MS"/>
                <a:cs typeface="Trebuchet MS"/>
              </a:rPr>
              <a:t>,</a:t>
            </a:r>
            <a:r>
              <a:rPr sz="1000" b="1" spc="-80" dirty="0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91153" y="2400045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latin typeface="Trebuchet MS"/>
                <a:cs typeface="Trebuchet MS"/>
              </a:rPr>
              <a:t>65,0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02811" y="1945081"/>
            <a:ext cx="2501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0" dirty="0">
                <a:latin typeface="Trebuchet MS"/>
                <a:cs typeface="Trebuchet MS"/>
              </a:rPr>
              <a:t>5</a:t>
            </a:r>
            <a:r>
              <a:rPr sz="1000" b="1" spc="-85" dirty="0">
                <a:latin typeface="Trebuchet MS"/>
                <a:cs typeface="Trebuchet MS"/>
              </a:rPr>
              <a:t>8</a:t>
            </a:r>
            <a:r>
              <a:rPr sz="1000" b="1" spc="-120" dirty="0">
                <a:latin typeface="Trebuchet MS"/>
                <a:cs typeface="Trebuchet MS"/>
              </a:rPr>
              <a:t>,</a:t>
            </a:r>
            <a:r>
              <a:rPr sz="1000" b="1" spc="-80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9707" y="1490853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5" dirty="0">
                <a:latin typeface="Trebuchet MS"/>
                <a:cs typeface="Trebuchet MS"/>
              </a:rPr>
              <a:t>79</a:t>
            </a:r>
            <a:r>
              <a:rPr sz="1000" b="1" spc="-80" dirty="0">
                <a:latin typeface="Trebuchet MS"/>
                <a:cs typeface="Trebuchet MS"/>
              </a:rPr>
              <a:t>,</a:t>
            </a:r>
            <a:r>
              <a:rPr sz="1000" b="1" spc="-85" dirty="0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35910" y="3202940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25</a:t>
            </a:r>
            <a:r>
              <a:rPr sz="1050" spc="-70" dirty="0">
                <a:latin typeface="Trebuchet MS"/>
                <a:cs typeface="Trebuchet MS"/>
              </a:rPr>
              <a:t>,9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39770" y="2748153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40</a:t>
            </a:r>
            <a:r>
              <a:rPr sz="1050" spc="-70" dirty="0">
                <a:latin typeface="Trebuchet MS"/>
                <a:cs typeface="Trebuchet MS"/>
              </a:rPr>
              <a:t>,9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15385" y="2293747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40</a:t>
            </a:r>
            <a:r>
              <a:rPr sz="1050" spc="-70" dirty="0">
                <a:latin typeface="Trebuchet MS"/>
                <a:cs typeface="Trebuchet MS"/>
              </a:rPr>
              <a:t>,0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75254" y="1838959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38</a:t>
            </a:r>
            <a:r>
              <a:rPr sz="1050" spc="-70" dirty="0">
                <a:latin typeface="Trebuchet MS"/>
                <a:cs typeface="Trebuchet MS"/>
              </a:rPr>
              <a:t>,5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30600" y="1384553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51</a:t>
            </a:r>
            <a:r>
              <a:rPr sz="1050" spc="-70" dirty="0">
                <a:latin typeface="Trebuchet MS"/>
                <a:cs typeface="Trebuchet MS"/>
              </a:rPr>
              <a:t>,7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20848" y="3101721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04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22119" y="2647315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09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22373" y="2192528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21738" y="1738122"/>
            <a:ext cx="2660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7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7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32786" y="1283334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050" b="1" spc="-11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050" b="1" spc="-80" dirty="0">
                <a:solidFill>
                  <a:srgbClr val="404040"/>
                </a:solidFill>
                <a:latin typeface="Trebuchet MS"/>
                <a:cs typeface="Trebuchet MS"/>
              </a:rPr>
              <a:t>48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023872" y="3745991"/>
            <a:ext cx="5758180" cy="3112135"/>
          </a:xfrm>
          <a:custGeom>
            <a:avLst/>
            <a:gdLst/>
            <a:ahLst/>
            <a:cxnLst/>
            <a:rect l="l" t="t" r="r" b="b"/>
            <a:pathLst>
              <a:path w="5758180" h="3112134">
                <a:moveTo>
                  <a:pt x="5757672" y="3112006"/>
                </a:moveTo>
                <a:lnTo>
                  <a:pt x="5757672" y="0"/>
                </a:lnTo>
                <a:lnTo>
                  <a:pt x="0" y="0"/>
                </a:lnTo>
                <a:lnTo>
                  <a:pt x="0" y="3112006"/>
                </a:lnTo>
                <a:lnTo>
                  <a:pt x="5757672" y="311200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3028" y="3902964"/>
            <a:ext cx="2342388" cy="2656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93338" y="6589268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Trebuchet MS"/>
                <a:cs typeface="Trebuchet MS"/>
              </a:rPr>
              <a:t>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08501" y="658926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20,0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52620" y="658926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40,0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96739" y="658926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60,0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41111" y="6589268"/>
            <a:ext cx="227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80,0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86126" y="6304889"/>
            <a:ext cx="1297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Бирюченская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69895" y="6021425"/>
            <a:ext cx="1113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Вязовская</a:t>
            </a:r>
            <a:r>
              <a:rPr sz="900" spc="-215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56282" y="5737352"/>
            <a:ext cx="13277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Димитровская</a:t>
            </a:r>
            <a:r>
              <a:rPr sz="900" spc="-204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441829" y="5454141"/>
            <a:ext cx="1142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Ильинская</a:t>
            </a:r>
            <a:r>
              <a:rPr sz="900" spc="-22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16582" y="5170678"/>
            <a:ext cx="1466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Нижнекаменская</a:t>
            </a:r>
            <a:r>
              <a:rPr sz="900" spc="-204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68067" y="4887214"/>
            <a:ext cx="1016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Степная</a:t>
            </a:r>
            <a:r>
              <a:rPr sz="900" spc="-19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64460" y="4603495"/>
            <a:ext cx="142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0" dirty="0">
                <a:latin typeface="Trebuchet MS"/>
                <a:cs typeface="Trebuchet MS"/>
              </a:rPr>
              <a:t>Старотишанская</a:t>
            </a:r>
            <a:r>
              <a:rPr sz="900" spc="-20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72689" y="4320032"/>
            <a:ext cx="1113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45" dirty="0">
                <a:latin typeface="Trebuchet MS"/>
                <a:cs typeface="Trebuchet MS"/>
              </a:rPr>
              <a:t>Советская</a:t>
            </a:r>
            <a:r>
              <a:rPr sz="900" spc="-20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56485" y="4036567"/>
            <a:ext cx="1227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Trebuchet MS"/>
                <a:cs typeface="Trebuchet MS"/>
              </a:rPr>
              <a:t>МКОУ </a:t>
            </a:r>
            <a:r>
              <a:rPr sz="900" spc="-55" dirty="0">
                <a:latin typeface="Trebuchet MS"/>
                <a:cs typeface="Trebuchet MS"/>
              </a:rPr>
              <a:t>Тереховская</a:t>
            </a:r>
            <a:r>
              <a:rPr sz="900" spc="-19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ООШ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56275" y="6342075"/>
            <a:ext cx="55499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latin typeface="Trebuchet MS"/>
                <a:cs typeface="Trebuchet MS"/>
              </a:rPr>
              <a:t>100,0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900" spc="-35" dirty="0">
                <a:latin typeface="Trebuchet MS"/>
                <a:cs typeface="Trebuchet MS"/>
              </a:rPr>
              <a:t>100,0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32882" y="6058915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80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75984" y="5775452"/>
            <a:ext cx="3340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75984" y="5491988"/>
            <a:ext cx="3340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32882" y="5208270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80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37479" y="4924805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24373" y="4641341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57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37479" y="4357496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75984" y="4074033"/>
            <a:ext cx="3340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100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421884" y="6279591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75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27119" y="5712358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16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88763" y="5145404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66894" y="4861686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50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95927" y="4294758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33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37479" y="4010914"/>
            <a:ext cx="2654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80" dirty="0">
                <a:latin typeface="Trebuchet MS"/>
                <a:cs typeface="Trebuchet MS"/>
              </a:rPr>
              <a:t>66</a:t>
            </a:r>
            <a:r>
              <a:rPr sz="1050" b="1" spc="-114" dirty="0">
                <a:latin typeface="Trebuchet MS"/>
                <a:cs typeface="Trebuchet MS"/>
              </a:rPr>
              <a:t>,</a:t>
            </a:r>
            <a:r>
              <a:rPr sz="1050" b="1" spc="-80" dirty="0">
                <a:latin typeface="Trebuchet MS"/>
                <a:cs typeface="Trebuchet MS"/>
              </a:rPr>
              <a:t>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56152" y="5932728"/>
            <a:ext cx="346710" cy="470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105"/>
              </a:spcBef>
            </a:pPr>
            <a:r>
              <a:rPr sz="1575" b="1" spc="-284" baseline="-26455" dirty="0">
                <a:latin typeface="Trebuchet MS"/>
                <a:cs typeface="Trebuchet MS"/>
              </a:rPr>
              <a:t>0</a:t>
            </a:r>
            <a:r>
              <a:rPr sz="1050" spc="-190" dirty="0">
                <a:latin typeface="Trebuchet MS"/>
                <a:cs typeface="Trebuchet MS"/>
              </a:rPr>
              <a:t>2</a:t>
            </a:r>
            <a:r>
              <a:rPr sz="1575" b="1" spc="-284" baseline="-26455" dirty="0">
                <a:latin typeface="Trebuchet MS"/>
                <a:cs typeface="Trebuchet MS"/>
              </a:rPr>
              <a:t>,0</a:t>
            </a:r>
            <a:r>
              <a:rPr sz="1050" spc="-190" dirty="0">
                <a:latin typeface="Trebuchet MS"/>
                <a:cs typeface="Trebuchet MS"/>
              </a:rPr>
              <a:t>,80</a:t>
            </a:r>
            <a:endParaRPr sz="1050">
              <a:latin typeface="Trebuchet MS"/>
              <a:cs typeface="Trebuchet MS"/>
            </a:endParaRPr>
          </a:p>
          <a:p>
            <a:pPr marL="82550" algn="ctr">
              <a:lnSpc>
                <a:spcPct val="100000"/>
              </a:lnSpc>
              <a:spcBef>
                <a:spcPts val="975"/>
              </a:spcBef>
            </a:pPr>
            <a:r>
              <a:rPr sz="1050" spc="-20" dirty="0">
                <a:latin typeface="Trebuchet MS"/>
                <a:cs typeface="Trebuchet MS"/>
              </a:rPr>
              <a:t>3</a:t>
            </a:r>
            <a:r>
              <a:rPr sz="1050" spc="-70" dirty="0">
                <a:latin typeface="Trebuchet MS"/>
                <a:cs typeface="Trebuchet MS"/>
              </a:rPr>
              <a:t>,7</a:t>
            </a:r>
            <a:r>
              <a:rPr sz="1050" spc="-20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56152" y="5365750"/>
            <a:ext cx="334010" cy="470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575" b="1" spc="-277" baseline="-26455" dirty="0">
                <a:latin typeface="Trebuchet MS"/>
                <a:cs typeface="Trebuchet MS"/>
              </a:rPr>
              <a:t>0</a:t>
            </a:r>
            <a:r>
              <a:rPr sz="1050" spc="-185" dirty="0">
                <a:latin typeface="Trebuchet MS"/>
                <a:cs typeface="Trebuchet MS"/>
              </a:rPr>
              <a:t>3</a:t>
            </a:r>
            <a:r>
              <a:rPr sz="1575" b="1" spc="-277" baseline="-26455" dirty="0">
                <a:latin typeface="Trebuchet MS"/>
                <a:cs typeface="Trebuchet MS"/>
              </a:rPr>
              <a:t>,0</a:t>
            </a:r>
            <a:r>
              <a:rPr sz="1050" spc="-185" dirty="0">
                <a:latin typeface="Trebuchet MS"/>
                <a:cs typeface="Trebuchet MS"/>
              </a:rPr>
              <a:t>,00</a:t>
            </a:r>
            <a:endParaRPr sz="1050">
              <a:latin typeface="Trebuchet MS"/>
              <a:cs typeface="Trebuchet MS"/>
            </a:endParaRPr>
          </a:p>
          <a:p>
            <a:pPr marL="69850" algn="ctr">
              <a:lnSpc>
                <a:spcPct val="100000"/>
              </a:lnSpc>
              <a:spcBef>
                <a:spcPts val="969"/>
              </a:spcBef>
            </a:pPr>
            <a:r>
              <a:rPr sz="1050" spc="-15" dirty="0">
                <a:latin typeface="Trebuchet MS"/>
                <a:cs typeface="Trebuchet MS"/>
              </a:rPr>
              <a:t>3</a:t>
            </a:r>
            <a:r>
              <a:rPr sz="1050" spc="-50" dirty="0">
                <a:latin typeface="Trebuchet MS"/>
                <a:cs typeface="Trebuchet MS"/>
              </a:rPr>
              <a:t>,17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831082" y="5082285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3</a:t>
            </a:r>
            <a:r>
              <a:rPr sz="1050" spc="-70" dirty="0">
                <a:latin typeface="Trebuchet MS"/>
                <a:cs typeface="Trebuchet MS"/>
              </a:rPr>
              <a:t>,4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15841" y="4515103"/>
            <a:ext cx="523240" cy="469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latin typeface="Trebuchet MS"/>
                <a:cs typeface="Trebuchet MS"/>
              </a:rPr>
              <a:t>2,71</a:t>
            </a:r>
            <a:r>
              <a:rPr sz="1050" spc="-215" dirty="0">
                <a:latin typeface="Trebuchet MS"/>
                <a:cs typeface="Trebuchet MS"/>
              </a:rPr>
              <a:t> </a:t>
            </a:r>
            <a:r>
              <a:rPr sz="1575" b="1" spc="-135" baseline="-26455" dirty="0">
                <a:latin typeface="Trebuchet MS"/>
                <a:cs typeface="Trebuchet MS"/>
              </a:rPr>
              <a:t>14,3</a:t>
            </a:r>
            <a:endParaRPr sz="1575" baseline="-26455">
              <a:latin typeface="Trebuchet MS"/>
              <a:cs typeface="Trebuchet MS"/>
            </a:endParaRPr>
          </a:p>
          <a:p>
            <a:pPr marL="26034">
              <a:lnSpc>
                <a:spcPct val="100000"/>
              </a:lnSpc>
              <a:spcBef>
                <a:spcPts val="969"/>
              </a:spcBef>
            </a:pPr>
            <a:r>
              <a:rPr sz="1050" spc="-45" dirty="0">
                <a:latin typeface="Trebuchet MS"/>
                <a:cs typeface="Trebuchet MS"/>
              </a:rPr>
              <a:t>3,33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22319" y="4231639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3</a:t>
            </a:r>
            <a:r>
              <a:rPr sz="1050" spc="-70" dirty="0">
                <a:latin typeface="Trebuchet MS"/>
                <a:cs typeface="Trebuchet MS"/>
              </a:rPr>
              <a:t>,0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844544" y="3948176"/>
            <a:ext cx="2641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rebuchet MS"/>
                <a:cs typeface="Trebuchet MS"/>
              </a:rPr>
              <a:t>4</a:t>
            </a:r>
            <a:r>
              <a:rPr sz="1050" spc="-70" dirty="0">
                <a:latin typeface="Trebuchet MS"/>
                <a:cs typeface="Trebuchet MS"/>
              </a:rPr>
              <a:t>,0</a:t>
            </a:r>
            <a:r>
              <a:rPr sz="1050" spc="-20" dirty="0"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362700" y="4855464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5">
                <a:moveTo>
                  <a:pt x="0" y="140207"/>
                </a:moveTo>
                <a:lnTo>
                  <a:pt x="138684" y="140207"/>
                </a:lnTo>
                <a:lnTo>
                  <a:pt x="138684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62700" y="5237988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5">
                <a:moveTo>
                  <a:pt x="0" y="140208"/>
                </a:moveTo>
                <a:lnTo>
                  <a:pt x="138684" y="140208"/>
                </a:lnTo>
                <a:lnTo>
                  <a:pt x="138684" y="0"/>
                </a:lnTo>
                <a:lnTo>
                  <a:pt x="0" y="0"/>
                </a:lnTo>
                <a:lnTo>
                  <a:pt x="0" y="1402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62700" y="5622035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138683"/>
                </a:moveTo>
                <a:lnTo>
                  <a:pt x="138684" y="138683"/>
                </a:lnTo>
                <a:lnTo>
                  <a:pt x="138684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00B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555105" y="4655049"/>
            <a:ext cx="1114425" cy="11753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spc="-105" dirty="0">
                <a:latin typeface="Trebuchet MS"/>
                <a:cs typeface="Trebuchet MS"/>
              </a:rPr>
              <a:t>сред.балл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spc="-70" dirty="0">
                <a:latin typeface="Trebuchet MS"/>
                <a:cs typeface="Trebuchet MS"/>
              </a:rPr>
              <a:t>%качест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spc="229" dirty="0">
                <a:latin typeface="Trebuchet MS"/>
                <a:cs typeface="Trebuchet MS"/>
              </a:rPr>
              <a:t>%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успев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1499</Words>
  <Application>Microsoft Office PowerPoint</Application>
  <PresentationFormat>Произвольный</PresentationFormat>
  <Paragraphs>862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Диагностика эффективности и качества образования: результаты, связи, зависимости</vt:lpstr>
      <vt:lpstr>Качество 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школьного образования</vt:lpstr>
      <vt:lpstr>Презентация PowerPoint</vt:lpstr>
      <vt:lpstr>Презентация PowerPoint</vt:lpstr>
      <vt:lpstr>Результаты основного государственного экзамена в 9 классах  по физике (основной период) 2018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</cp:revision>
  <dcterms:created xsi:type="dcterms:W3CDTF">2019-01-24T08:17:18Z</dcterms:created>
  <dcterms:modified xsi:type="dcterms:W3CDTF">2021-08-10T08:17:00Z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2019-01-24T00:00:00Z</vt:filetime>
  </property>
</Properties>
</file>